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17"/>
  </p:notesMasterIdLst>
  <p:handoutMasterIdLst>
    <p:handoutMasterId r:id="rId18"/>
  </p:handoutMasterIdLst>
  <p:sldIdLst>
    <p:sldId id="256" r:id="rId2"/>
    <p:sldId id="387" r:id="rId3"/>
    <p:sldId id="388" r:id="rId4"/>
    <p:sldId id="389" r:id="rId5"/>
    <p:sldId id="395" r:id="rId6"/>
    <p:sldId id="398" r:id="rId7"/>
    <p:sldId id="366" r:id="rId8"/>
    <p:sldId id="393" r:id="rId9"/>
    <p:sldId id="394" r:id="rId10"/>
    <p:sldId id="368" r:id="rId11"/>
    <p:sldId id="396" r:id="rId12"/>
    <p:sldId id="397" r:id="rId13"/>
    <p:sldId id="390" r:id="rId14"/>
    <p:sldId id="392" r:id="rId15"/>
    <p:sldId id="310" r:id="rId16"/>
  </p:sldIdLst>
  <p:sldSz cx="9144000" cy="6858000" type="screen4x3"/>
  <p:notesSz cx="6858000" cy="9144000"/>
  <p:defaultTextStyle>
    <a:defPPr>
      <a:defRPr lang="hu-HU"/>
    </a:defPPr>
    <a:lvl1pPr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bg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bg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bg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bg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bg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000" b="1" kern="1200">
        <a:solidFill>
          <a:schemeClr val="bg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1000" b="1" kern="1200">
        <a:solidFill>
          <a:schemeClr val="bg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1000" b="1" kern="1200">
        <a:solidFill>
          <a:schemeClr val="bg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1000" b="1" kern="1200">
        <a:solidFill>
          <a:schemeClr val="bg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AFD"/>
    <a:srgbClr val="ACC8DF"/>
    <a:srgbClr val="AEC8DF"/>
    <a:srgbClr val="B1CCF1"/>
    <a:srgbClr val="FFFF66"/>
    <a:srgbClr val="CCFF99"/>
    <a:srgbClr val="FFFF99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434" autoAdjust="0"/>
  </p:normalViewPr>
  <p:slideViewPr>
    <p:cSldViewPr>
      <p:cViewPr varScale="1">
        <p:scale>
          <a:sx n="88" d="100"/>
          <a:sy n="88" d="100"/>
        </p:scale>
        <p:origin x="1334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28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9795A59D-A6E6-42CF-95C5-F532C3107F0D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434856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u-HU" altLang="hu-HU" noProof="0" smtClean="0"/>
              <a:t>Mintaszöveg szerkesztése</a:t>
            </a:r>
          </a:p>
          <a:p>
            <a:pPr lvl="1"/>
            <a:r>
              <a:rPr lang="hu-HU" altLang="hu-HU" noProof="0" smtClean="0"/>
              <a:t>Második szint</a:t>
            </a:r>
          </a:p>
          <a:p>
            <a:pPr lvl="2"/>
            <a:r>
              <a:rPr lang="hu-HU" altLang="hu-HU" noProof="0" smtClean="0"/>
              <a:t>Harmadik szint</a:t>
            </a:r>
          </a:p>
          <a:p>
            <a:pPr lvl="3"/>
            <a:r>
              <a:rPr lang="hu-HU" altLang="hu-HU" noProof="0" smtClean="0"/>
              <a:t>Negyedik szint</a:t>
            </a:r>
          </a:p>
          <a:p>
            <a:pPr lvl="4"/>
            <a:r>
              <a:rPr lang="hu-HU" altLang="hu-HU" noProof="0" smtClean="0"/>
              <a:t>Ötödik szint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A2F814FC-208C-4AE5-BD95-6A1B8ADA03C4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9264923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Diakép hely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Jegyzetek helye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hu-HU" smtClean="0">
              <a:latin typeface="Arial" panose="020B0604020202020204" pitchFamily="34" charset="0"/>
            </a:endParaRPr>
          </a:p>
        </p:txBody>
      </p:sp>
      <p:sp>
        <p:nvSpPr>
          <p:cNvPr id="6148" name="Dia számának hely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E578560-FABC-4267-B3D4-A3CA601E7778}" type="slidenum">
              <a:rPr lang="hu-HU" altLang="hu-HU" sz="1200" b="0" smtClean="0">
                <a:solidFill>
                  <a:schemeClr val="tx1"/>
                </a:solidFill>
              </a:rPr>
              <a:pPr/>
              <a:t>1</a:t>
            </a:fld>
            <a:endParaRPr lang="hu-HU" altLang="hu-HU" sz="1200" b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6763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Diakép hely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Jegyzetek helye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hu-HU" smtClean="0">
              <a:latin typeface="Arial" panose="020B0604020202020204" pitchFamily="34" charset="0"/>
            </a:endParaRPr>
          </a:p>
        </p:txBody>
      </p:sp>
      <p:sp>
        <p:nvSpPr>
          <p:cNvPr id="8196" name="Dia számának hely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5A9508F-9830-465E-A4F4-9A382A9D53FC}" type="slidenum">
              <a:rPr lang="hu-HU" altLang="hu-HU" sz="1200" b="0" smtClean="0">
                <a:solidFill>
                  <a:schemeClr val="tx1"/>
                </a:solidFill>
              </a:rPr>
              <a:pPr/>
              <a:t>10</a:t>
            </a:fld>
            <a:endParaRPr lang="hu-HU" altLang="hu-HU" sz="1200" b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116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Diakép hely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Jegyzetek helye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hu-HU" smtClean="0">
              <a:latin typeface="Arial" panose="020B0604020202020204" pitchFamily="34" charset="0"/>
            </a:endParaRPr>
          </a:p>
        </p:txBody>
      </p:sp>
      <p:sp>
        <p:nvSpPr>
          <p:cNvPr id="8196" name="Dia számának hely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5A9508F-9830-465E-A4F4-9A382A9D53FC}" type="slidenum">
              <a:rPr lang="hu-HU" altLang="hu-HU" sz="1200" b="0" smtClean="0">
                <a:solidFill>
                  <a:schemeClr val="tx1"/>
                </a:solidFill>
              </a:rPr>
              <a:pPr/>
              <a:t>11</a:t>
            </a:fld>
            <a:endParaRPr lang="hu-HU" altLang="hu-HU" sz="1200" b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556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Diakép hely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Jegyzetek helye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hu-HU" smtClean="0">
              <a:latin typeface="Arial" panose="020B0604020202020204" pitchFamily="34" charset="0"/>
            </a:endParaRPr>
          </a:p>
        </p:txBody>
      </p:sp>
      <p:sp>
        <p:nvSpPr>
          <p:cNvPr id="8196" name="Dia számának hely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5A9508F-9830-465E-A4F4-9A382A9D53FC}" type="slidenum">
              <a:rPr lang="hu-HU" altLang="hu-HU" sz="1200" b="0" smtClean="0">
                <a:solidFill>
                  <a:schemeClr val="tx1"/>
                </a:solidFill>
              </a:rPr>
              <a:pPr/>
              <a:t>12</a:t>
            </a:fld>
            <a:endParaRPr lang="hu-HU" altLang="hu-HU" sz="1200" b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1321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Diakép hely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Jegyzetek helye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hu-HU" smtClean="0">
              <a:latin typeface="Arial" panose="020B0604020202020204" pitchFamily="34" charset="0"/>
            </a:endParaRPr>
          </a:p>
        </p:txBody>
      </p:sp>
      <p:sp>
        <p:nvSpPr>
          <p:cNvPr id="8196" name="Dia számának hely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5A9508F-9830-465E-A4F4-9A382A9D53FC}" type="slidenum">
              <a:rPr lang="hu-HU" altLang="hu-HU" sz="1200" b="0" smtClean="0">
                <a:solidFill>
                  <a:schemeClr val="tx1"/>
                </a:solidFill>
              </a:rPr>
              <a:pPr/>
              <a:t>13</a:t>
            </a:fld>
            <a:endParaRPr lang="hu-HU" altLang="hu-HU" sz="1200" b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538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Diakép hely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Jegyzetek helye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hu-HU" smtClean="0">
              <a:latin typeface="Arial" panose="020B0604020202020204" pitchFamily="34" charset="0"/>
            </a:endParaRPr>
          </a:p>
        </p:txBody>
      </p:sp>
      <p:sp>
        <p:nvSpPr>
          <p:cNvPr id="8196" name="Dia számának hely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5A9508F-9830-465E-A4F4-9A382A9D53FC}" type="slidenum">
              <a:rPr lang="hu-HU" altLang="hu-HU" sz="1200" b="0" smtClean="0">
                <a:solidFill>
                  <a:schemeClr val="tx1"/>
                </a:solidFill>
              </a:rPr>
              <a:pPr/>
              <a:t>14</a:t>
            </a:fld>
            <a:endParaRPr lang="hu-HU" altLang="hu-HU" sz="1200" b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271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Diakép hely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Jegyzetek helye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hu-HU" smtClean="0">
              <a:latin typeface="Arial" panose="020B0604020202020204" pitchFamily="34" charset="0"/>
            </a:endParaRPr>
          </a:p>
        </p:txBody>
      </p:sp>
      <p:sp>
        <p:nvSpPr>
          <p:cNvPr id="8196" name="Dia számának hely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5A9508F-9830-465E-A4F4-9A382A9D53FC}" type="slidenum">
              <a:rPr lang="hu-HU" altLang="hu-HU" sz="1200" b="0" smtClean="0">
                <a:solidFill>
                  <a:schemeClr val="tx1"/>
                </a:solidFill>
              </a:rPr>
              <a:pPr/>
              <a:t>2</a:t>
            </a:fld>
            <a:endParaRPr lang="hu-HU" altLang="hu-HU" sz="1200" b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452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Diakép hely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Jegyzetek helye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hu-HU" smtClean="0">
              <a:latin typeface="Arial" panose="020B0604020202020204" pitchFamily="34" charset="0"/>
            </a:endParaRPr>
          </a:p>
        </p:txBody>
      </p:sp>
      <p:sp>
        <p:nvSpPr>
          <p:cNvPr id="8196" name="Dia számának hely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5A9508F-9830-465E-A4F4-9A382A9D53FC}" type="slidenum">
              <a:rPr lang="hu-HU" altLang="hu-HU" sz="1200" b="0" smtClean="0">
                <a:solidFill>
                  <a:schemeClr val="tx1"/>
                </a:solidFill>
              </a:rPr>
              <a:pPr/>
              <a:t>3</a:t>
            </a:fld>
            <a:endParaRPr lang="hu-HU" altLang="hu-HU" sz="1200" b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156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Diakép hely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Jegyzetek helye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hu-HU" smtClean="0">
              <a:latin typeface="Arial" panose="020B0604020202020204" pitchFamily="34" charset="0"/>
            </a:endParaRPr>
          </a:p>
        </p:txBody>
      </p:sp>
      <p:sp>
        <p:nvSpPr>
          <p:cNvPr id="8196" name="Dia számának hely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5A9508F-9830-465E-A4F4-9A382A9D53FC}" type="slidenum">
              <a:rPr lang="hu-HU" altLang="hu-HU" sz="1200" b="0" smtClean="0">
                <a:solidFill>
                  <a:schemeClr val="tx1"/>
                </a:solidFill>
              </a:rPr>
              <a:pPr/>
              <a:t>4</a:t>
            </a:fld>
            <a:endParaRPr lang="hu-HU" altLang="hu-HU" sz="1200" b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84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Diakép hely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Jegyzetek helye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hu-HU" smtClean="0">
              <a:latin typeface="Arial" panose="020B0604020202020204" pitchFamily="34" charset="0"/>
            </a:endParaRPr>
          </a:p>
        </p:txBody>
      </p:sp>
      <p:sp>
        <p:nvSpPr>
          <p:cNvPr id="8196" name="Dia számának hely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5A9508F-9830-465E-A4F4-9A382A9D53FC}" type="slidenum">
              <a:rPr lang="hu-HU" altLang="hu-HU" sz="1200" b="0" smtClean="0">
                <a:solidFill>
                  <a:schemeClr val="tx1"/>
                </a:solidFill>
              </a:rPr>
              <a:pPr/>
              <a:t>5</a:t>
            </a:fld>
            <a:endParaRPr lang="hu-HU" altLang="hu-HU" sz="1200" b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920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Diakép hely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Jegyzetek helye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hu-HU" smtClean="0">
              <a:latin typeface="Arial" panose="020B0604020202020204" pitchFamily="34" charset="0"/>
            </a:endParaRPr>
          </a:p>
        </p:txBody>
      </p:sp>
      <p:sp>
        <p:nvSpPr>
          <p:cNvPr id="8196" name="Dia számának hely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5A9508F-9830-465E-A4F4-9A382A9D53FC}" type="slidenum">
              <a:rPr lang="hu-HU" altLang="hu-HU" sz="1200" b="0" smtClean="0">
                <a:solidFill>
                  <a:schemeClr val="tx1"/>
                </a:solidFill>
              </a:rPr>
              <a:pPr/>
              <a:t>6</a:t>
            </a:fld>
            <a:endParaRPr lang="hu-HU" altLang="hu-HU" sz="1200" b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914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Diakép hely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Jegyzetek helye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hu-HU" smtClean="0">
              <a:latin typeface="Arial" panose="020B0604020202020204" pitchFamily="34" charset="0"/>
            </a:endParaRPr>
          </a:p>
        </p:txBody>
      </p:sp>
      <p:sp>
        <p:nvSpPr>
          <p:cNvPr id="8196" name="Dia számának hely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5A9508F-9830-465E-A4F4-9A382A9D53FC}" type="slidenum">
              <a:rPr lang="hu-HU" altLang="hu-HU" sz="1200" b="0" smtClean="0">
                <a:solidFill>
                  <a:schemeClr val="tx1"/>
                </a:solidFill>
              </a:rPr>
              <a:pPr/>
              <a:t>7</a:t>
            </a:fld>
            <a:endParaRPr lang="hu-HU" altLang="hu-HU" sz="1200" b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477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Diakép hely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Jegyzetek helye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hu-HU" smtClean="0">
              <a:latin typeface="Arial" panose="020B0604020202020204" pitchFamily="34" charset="0"/>
            </a:endParaRPr>
          </a:p>
        </p:txBody>
      </p:sp>
      <p:sp>
        <p:nvSpPr>
          <p:cNvPr id="8196" name="Dia számának hely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5A9508F-9830-465E-A4F4-9A382A9D53FC}" type="slidenum">
              <a:rPr lang="hu-HU" altLang="hu-HU" sz="1200" b="0" smtClean="0">
                <a:solidFill>
                  <a:schemeClr val="tx1"/>
                </a:solidFill>
              </a:rPr>
              <a:pPr/>
              <a:t>8</a:t>
            </a:fld>
            <a:endParaRPr lang="hu-HU" altLang="hu-HU" sz="1200" b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122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Diakép hely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Jegyzetek helye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hu-HU" smtClean="0">
              <a:latin typeface="Arial" panose="020B0604020202020204" pitchFamily="34" charset="0"/>
            </a:endParaRPr>
          </a:p>
        </p:txBody>
      </p:sp>
      <p:sp>
        <p:nvSpPr>
          <p:cNvPr id="8196" name="Dia számának hely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5A9508F-9830-465E-A4F4-9A382A9D53FC}" type="slidenum">
              <a:rPr lang="hu-HU" altLang="hu-HU" sz="1200" b="0" smtClean="0">
                <a:solidFill>
                  <a:schemeClr val="tx1"/>
                </a:solidFill>
              </a:rPr>
              <a:pPr/>
              <a:t>9</a:t>
            </a:fld>
            <a:endParaRPr lang="hu-HU" altLang="hu-HU" sz="1200" b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896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tu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2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6613525"/>
            <a:ext cx="9144000" cy="244475"/>
          </a:xfrm>
          <a:prstGeom prst="rect">
            <a:avLst/>
          </a:prstGeom>
          <a:solidFill>
            <a:srgbClr val="0033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hu-HU" smtClean="0"/>
              <a:t>www.company.com</a:t>
            </a:r>
            <a:endParaRPr lang="fr-FR" altLang="hu-HU" smtClean="0"/>
          </a:p>
        </p:txBody>
      </p:sp>
      <p:sp>
        <p:nvSpPr>
          <p:cNvPr id="337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429000" y="5029200"/>
            <a:ext cx="5715000" cy="609600"/>
          </a:xfrm>
          <a:extLst>
            <a:ext uri="{909E8E84-426E-40dd-AFC4-6F175D3DCCD1}"/>
          </a:extLst>
        </p:spPr>
        <p:txBody>
          <a:bodyPr/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Alcím mintájának szerkesztése</a:t>
            </a:r>
          </a:p>
        </p:txBody>
      </p:sp>
      <p:sp>
        <p:nvSpPr>
          <p:cNvPr id="33797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429000" y="3581400"/>
            <a:ext cx="5715000" cy="1470025"/>
          </a:xfrm>
          <a:solidFill>
            <a:schemeClr val="bg1"/>
          </a:solidFill>
        </p:spPr>
        <p:txBody>
          <a:bodyPr lIns="91440" anchor="t"/>
          <a:lstStyle>
            <a:lvl1pPr algn="ctr">
              <a:spcBef>
                <a:spcPct val="20000"/>
              </a:spcBef>
              <a:defRPr sz="4000" b="1">
                <a:solidFill>
                  <a:srgbClr val="FCAB1A"/>
                </a:solidFill>
                <a:latin typeface="Verdana" charset="0"/>
              </a:defRPr>
            </a:lvl1pPr>
          </a:lstStyle>
          <a:p>
            <a:pPr lvl="0"/>
            <a:r>
              <a:rPr lang="en-US" noProof="0" smtClean="0"/>
              <a:t>Mintacím szerkesztése</a:t>
            </a:r>
          </a:p>
        </p:txBody>
      </p:sp>
    </p:spTree>
    <p:extLst>
      <p:ext uri="{BB962C8B-B14F-4D97-AF65-F5344CB8AC3E}">
        <p14:creationId xmlns:p14="http://schemas.microsoft.com/office/powerpoint/2010/main" val="1515858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Click to edit Master text styles</a:t>
            </a:r>
          </a:p>
          <a:p>
            <a:pPr lvl="1"/>
            <a:r>
              <a:rPr lang="hu-HU" smtClean="0"/>
              <a:t>Second level</a:t>
            </a:r>
          </a:p>
          <a:p>
            <a:pPr lvl="2"/>
            <a:r>
              <a:rPr lang="hu-HU" smtClean="0"/>
              <a:t>Third level</a:t>
            </a:r>
          </a:p>
          <a:p>
            <a:pPr lvl="3"/>
            <a:r>
              <a:rPr lang="hu-HU" smtClean="0"/>
              <a:t>Fourth level</a:t>
            </a:r>
          </a:p>
          <a:p>
            <a:pPr lvl="4"/>
            <a:r>
              <a:rPr lang="hu-HU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27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15200" y="1400175"/>
            <a:ext cx="1828800" cy="4772025"/>
          </a:xfrm>
        </p:spPr>
        <p:txBody>
          <a:bodyPr vert="eaVert"/>
          <a:lstStyle/>
          <a:p>
            <a:r>
              <a:rPr lang="hu-H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28800" y="1400175"/>
            <a:ext cx="5334000" cy="4772025"/>
          </a:xfrm>
        </p:spPr>
        <p:txBody>
          <a:bodyPr vert="eaVert"/>
          <a:lstStyle/>
          <a:p>
            <a:pPr lvl="0"/>
            <a:r>
              <a:rPr lang="hu-HU" smtClean="0"/>
              <a:t>Click to edit Master text styles</a:t>
            </a:r>
          </a:p>
          <a:p>
            <a:pPr lvl="1"/>
            <a:r>
              <a:rPr lang="hu-HU" smtClean="0"/>
              <a:t>Second level</a:t>
            </a:r>
          </a:p>
          <a:p>
            <a:pPr lvl="2"/>
            <a:r>
              <a:rPr lang="hu-HU" smtClean="0"/>
              <a:t>Third level</a:t>
            </a:r>
          </a:p>
          <a:p>
            <a:pPr lvl="3"/>
            <a:r>
              <a:rPr lang="hu-HU" smtClean="0"/>
              <a:t>Fourth level</a:t>
            </a:r>
          </a:p>
          <a:p>
            <a:pPr lvl="4"/>
            <a:r>
              <a:rPr lang="hu-HU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478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828800" y="1400175"/>
            <a:ext cx="7315200" cy="4772025"/>
          </a:xfrm>
        </p:spPr>
        <p:txBody>
          <a:bodyPr/>
          <a:lstStyle/>
          <a:p>
            <a:pPr lvl="0"/>
            <a:r>
              <a:rPr lang="hu-HU" smtClean="0"/>
              <a:t>Click to edit Master text styles</a:t>
            </a:r>
          </a:p>
          <a:p>
            <a:pPr lvl="1"/>
            <a:r>
              <a:rPr lang="hu-HU" smtClean="0"/>
              <a:t>Second level</a:t>
            </a:r>
          </a:p>
          <a:p>
            <a:pPr lvl="2"/>
            <a:r>
              <a:rPr lang="hu-HU" smtClean="0"/>
              <a:t>Third level</a:t>
            </a:r>
          </a:p>
          <a:p>
            <a:pPr lvl="3"/>
            <a:r>
              <a:rPr lang="hu-HU" smtClean="0"/>
              <a:t>Fourth level</a:t>
            </a:r>
          </a:p>
          <a:p>
            <a:pPr lvl="4"/>
            <a:r>
              <a:rPr lang="hu-HU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976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Click to edit Master text styles</a:t>
            </a:r>
          </a:p>
          <a:p>
            <a:pPr lvl="1"/>
            <a:r>
              <a:rPr lang="hu-HU" smtClean="0"/>
              <a:t>Second level</a:t>
            </a:r>
          </a:p>
          <a:p>
            <a:pPr lvl="2"/>
            <a:r>
              <a:rPr lang="hu-HU" smtClean="0"/>
              <a:t>Third level</a:t>
            </a:r>
          </a:p>
          <a:p>
            <a:pPr lvl="3"/>
            <a:r>
              <a:rPr lang="hu-HU" smtClean="0"/>
              <a:t>Fourth level</a:t>
            </a:r>
          </a:p>
          <a:p>
            <a:pPr lvl="4"/>
            <a:r>
              <a:rPr lang="hu-HU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40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u-H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hu-HU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1621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2133600"/>
            <a:ext cx="35052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Click to edit Master text styles</a:t>
            </a:r>
          </a:p>
          <a:p>
            <a:pPr lvl="1"/>
            <a:r>
              <a:rPr lang="hu-HU" smtClean="0"/>
              <a:t>Second level</a:t>
            </a:r>
          </a:p>
          <a:p>
            <a:pPr lvl="2"/>
            <a:r>
              <a:rPr lang="hu-HU" smtClean="0"/>
              <a:t>Third level</a:t>
            </a:r>
          </a:p>
          <a:p>
            <a:pPr lvl="3"/>
            <a:r>
              <a:rPr lang="hu-HU" smtClean="0"/>
              <a:t>Fourth level</a:t>
            </a:r>
          </a:p>
          <a:p>
            <a:pPr lvl="4"/>
            <a:r>
              <a:rPr lang="hu-H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2133600"/>
            <a:ext cx="35052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Click to edit Master text styles</a:t>
            </a:r>
          </a:p>
          <a:p>
            <a:pPr lvl="1"/>
            <a:r>
              <a:rPr lang="hu-HU" smtClean="0"/>
              <a:t>Second level</a:t>
            </a:r>
          </a:p>
          <a:p>
            <a:pPr lvl="2"/>
            <a:r>
              <a:rPr lang="hu-HU" smtClean="0"/>
              <a:t>Third level</a:t>
            </a:r>
          </a:p>
          <a:p>
            <a:pPr lvl="3"/>
            <a:r>
              <a:rPr lang="hu-HU" smtClean="0"/>
              <a:t>Fourth level</a:t>
            </a:r>
          </a:p>
          <a:p>
            <a:pPr lvl="4"/>
            <a:r>
              <a:rPr lang="hu-HU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298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hu-H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Click to edit Master text styles</a:t>
            </a:r>
          </a:p>
          <a:p>
            <a:pPr lvl="1"/>
            <a:r>
              <a:rPr lang="hu-HU" smtClean="0"/>
              <a:t>Second level</a:t>
            </a:r>
          </a:p>
          <a:p>
            <a:pPr lvl="2"/>
            <a:r>
              <a:rPr lang="hu-HU" smtClean="0"/>
              <a:t>Third level</a:t>
            </a:r>
          </a:p>
          <a:p>
            <a:pPr lvl="3"/>
            <a:r>
              <a:rPr lang="hu-HU" smtClean="0"/>
              <a:t>Fourth level</a:t>
            </a:r>
          </a:p>
          <a:p>
            <a:pPr lvl="4"/>
            <a:r>
              <a:rPr lang="hu-H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Click to edit Master text styles</a:t>
            </a:r>
          </a:p>
          <a:p>
            <a:pPr lvl="1"/>
            <a:r>
              <a:rPr lang="hu-HU" smtClean="0"/>
              <a:t>Second level</a:t>
            </a:r>
          </a:p>
          <a:p>
            <a:pPr lvl="2"/>
            <a:r>
              <a:rPr lang="hu-HU" smtClean="0"/>
              <a:t>Third level</a:t>
            </a:r>
          </a:p>
          <a:p>
            <a:pPr lvl="3"/>
            <a:r>
              <a:rPr lang="hu-HU" smtClean="0"/>
              <a:t>Fourth level</a:t>
            </a:r>
          </a:p>
          <a:p>
            <a:pPr lvl="4"/>
            <a:r>
              <a:rPr lang="hu-HU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287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827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865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Click to edit Master text styles</a:t>
            </a:r>
          </a:p>
          <a:p>
            <a:pPr lvl="1"/>
            <a:r>
              <a:rPr lang="hu-HU" smtClean="0"/>
              <a:t>Second level</a:t>
            </a:r>
          </a:p>
          <a:p>
            <a:pPr lvl="2"/>
            <a:r>
              <a:rPr lang="hu-HU" smtClean="0"/>
              <a:t>Third level</a:t>
            </a:r>
          </a:p>
          <a:p>
            <a:pPr lvl="3"/>
            <a:r>
              <a:rPr lang="hu-HU" smtClean="0"/>
              <a:t>Fourth level</a:t>
            </a:r>
          </a:p>
          <a:p>
            <a:pPr lvl="4"/>
            <a:r>
              <a:rPr lang="hu-H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4735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9489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uff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532188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1295400" y="1752600"/>
            <a:ext cx="7669213" cy="35052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US" altLang="hu-HU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1400175"/>
            <a:ext cx="7315200" cy="581025"/>
          </a:xfrm>
          <a:prstGeom prst="rect">
            <a:avLst/>
          </a:prstGeom>
          <a:solidFill>
            <a:srgbClr val="0033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800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hu-HU" smtClean="0"/>
              <a:t>Mintacím szerkesztése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87513" y="2143125"/>
            <a:ext cx="71628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hu-HU" smtClean="0"/>
              <a:t>Mintaszöveg szerkesztése</a:t>
            </a:r>
          </a:p>
          <a:p>
            <a:pPr lvl="1"/>
            <a:r>
              <a:rPr lang="fr-FR" altLang="hu-HU" smtClean="0"/>
              <a:t>Második szint</a:t>
            </a:r>
          </a:p>
          <a:p>
            <a:pPr lvl="2"/>
            <a:r>
              <a:rPr lang="fr-FR" altLang="hu-HU" smtClean="0"/>
              <a:t>Harmadik szint</a:t>
            </a:r>
          </a:p>
          <a:p>
            <a:pPr lvl="3"/>
            <a:r>
              <a:rPr lang="fr-FR" altLang="hu-HU" smtClean="0"/>
              <a:t>Negyedik szint</a:t>
            </a:r>
          </a:p>
          <a:p>
            <a:pPr lvl="4"/>
            <a:r>
              <a:rPr lang="fr-FR" altLang="hu-HU" smtClean="0"/>
              <a:t>Ötödik szint</a:t>
            </a:r>
          </a:p>
        </p:txBody>
      </p:sp>
      <p:sp>
        <p:nvSpPr>
          <p:cNvPr id="32774" name="Rectangle 6"/>
          <p:cNvSpPr>
            <a:spLocks noChangeArrowheads="1"/>
          </p:cNvSpPr>
          <p:nvPr/>
        </p:nvSpPr>
        <p:spPr bwMode="auto">
          <a:xfrm>
            <a:off x="0" y="6613525"/>
            <a:ext cx="9144000" cy="276999"/>
          </a:xfrm>
          <a:prstGeom prst="rect">
            <a:avLst/>
          </a:prstGeom>
          <a:solidFill>
            <a:srgbClr val="003366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GB" altLang="hu-HU" sz="1200" dirty="0" err="1" smtClean="0"/>
              <a:t>Konfokális</a:t>
            </a:r>
            <a:r>
              <a:rPr lang="en-GB" altLang="hu-HU" sz="1200" dirty="0" smtClean="0"/>
              <a:t> </a:t>
            </a:r>
            <a:r>
              <a:rPr lang="en-GB" altLang="hu-HU" sz="1200" dirty="0" err="1" smtClean="0"/>
              <a:t>lézer</a:t>
            </a:r>
            <a:r>
              <a:rPr lang="en-GB" altLang="hu-HU" sz="1200" dirty="0" smtClean="0"/>
              <a:t> </a:t>
            </a:r>
            <a:r>
              <a:rPr lang="en-GB" altLang="hu-HU" sz="1200" dirty="0" err="1" smtClean="0"/>
              <a:t>pásztázó</a:t>
            </a:r>
            <a:r>
              <a:rPr lang="en-GB" altLang="hu-HU" sz="1200" dirty="0" smtClean="0"/>
              <a:t> </a:t>
            </a:r>
            <a:r>
              <a:rPr lang="en-GB" altLang="hu-HU" sz="1200" dirty="0" err="1" smtClean="0"/>
              <a:t>mikroszkópia</a:t>
            </a:r>
            <a:r>
              <a:rPr lang="en-GB" altLang="hu-HU" sz="1200" dirty="0" smtClean="0"/>
              <a:t>                    </a:t>
            </a:r>
            <a:r>
              <a:rPr lang="en-GB" altLang="hu-HU" sz="1200" baseline="0" dirty="0" smtClean="0"/>
              <a:t>                                                                                            </a:t>
            </a:r>
            <a:r>
              <a:rPr lang="en-US" altLang="hu-HU" sz="1200" dirty="0" err="1" smtClean="0"/>
              <a:t>Pécs</a:t>
            </a:r>
            <a:r>
              <a:rPr lang="en-GB" altLang="hu-HU" sz="1200" dirty="0" smtClean="0"/>
              <a:t> </a:t>
            </a:r>
            <a:r>
              <a:rPr lang="hu-HU" altLang="hu-HU" sz="1200" dirty="0" smtClean="0"/>
              <a:t>20</a:t>
            </a:r>
            <a:r>
              <a:rPr lang="en-US" altLang="hu-HU" sz="1200" dirty="0" smtClean="0"/>
              <a:t>23</a:t>
            </a:r>
            <a:r>
              <a:rPr lang="hu-HU" altLang="hu-HU" sz="1200" dirty="0" smtClean="0"/>
              <a:t>.</a:t>
            </a:r>
            <a:r>
              <a:rPr lang="en-US" altLang="hu-HU" sz="1200" dirty="0" smtClean="0"/>
              <a:t>03</a:t>
            </a:r>
            <a:r>
              <a:rPr lang="hu-HU" altLang="hu-HU" sz="1200" dirty="0" smtClean="0"/>
              <a:t>.</a:t>
            </a:r>
            <a:r>
              <a:rPr lang="en-US" altLang="hu-HU" sz="1200" dirty="0" smtClean="0"/>
              <a:t>13</a:t>
            </a:r>
            <a:r>
              <a:rPr lang="hu-HU" altLang="hu-HU" sz="1200" dirty="0" smtClean="0"/>
              <a:t>.</a:t>
            </a:r>
            <a:endParaRPr lang="fr-FR" altLang="hu-HU" sz="1200" dirty="0" smtClean="0"/>
          </a:p>
        </p:txBody>
      </p:sp>
      <p:sp>
        <p:nvSpPr>
          <p:cNvPr id="1031" name="Oval 7"/>
          <p:cNvSpPr>
            <a:spLocks noChangeArrowheads="1"/>
          </p:cNvSpPr>
          <p:nvPr/>
        </p:nvSpPr>
        <p:spPr bwMode="auto">
          <a:xfrm>
            <a:off x="1433513" y="6159500"/>
            <a:ext cx="65087" cy="65088"/>
          </a:xfrm>
          <a:prstGeom prst="ellipse">
            <a:avLst/>
          </a:prstGeom>
          <a:solidFill>
            <a:srgbClr val="BDD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US" altLang="hu-HU" smtClean="0"/>
          </a:p>
        </p:txBody>
      </p:sp>
      <p:sp>
        <p:nvSpPr>
          <p:cNvPr id="1032" name="Oval 8"/>
          <p:cNvSpPr>
            <a:spLocks noChangeArrowheads="1"/>
          </p:cNvSpPr>
          <p:nvPr/>
        </p:nvSpPr>
        <p:spPr bwMode="auto">
          <a:xfrm>
            <a:off x="2193925" y="6159500"/>
            <a:ext cx="65088" cy="65088"/>
          </a:xfrm>
          <a:prstGeom prst="ellipse">
            <a:avLst/>
          </a:prstGeom>
          <a:solidFill>
            <a:srgbClr val="BDD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US" altLang="hu-HU" smtClean="0"/>
          </a:p>
        </p:txBody>
      </p:sp>
      <p:sp>
        <p:nvSpPr>
          <p:cNvPr id="1033" name="Oval 9"/>
          <p:cNvSpPr>
            <a:spLocks noChangeArrowheads="1"/>
          </p:cNvSpPr>
          <p:nvPr/>
        </p:nvSpPr>
        <p:spPr bwMode="auto">
          <a:xfrm>
            <a:off x="2954338" y="6159500"/>
            <a:ext cx="65087" cy="65088"/>
          </a:xfrm>
          <a:prstGeom prst="ellipse">
            <a:avLst/>
          </a:prstGeom>
          <a:solidFill>
            <a:srgbClr val="BDD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US" altLang="hu-HU" smtClean="0"/>
          </a:p>
        </p:txBody>
      </p:sp>
      <p:sp>
        <p:nvSpPr>
          <p:cNvPr id="1034" name="Oval 10"/>
          <p:cNvSpPr>
            <a:spLocks noChangeArrowheads="1"/>
          </p:cNvSpPr>
          <p:nvPr/>
        </p:nvSpPr>
        <p:spPr bwMode="auto">
          <a:xfrm>
            <a:off x="3714750" y="6159500"/>
            <a:ext cx="65088" cy="65088"/>
          </a:xfrm>
          <a:prstGeom prst="ellipse">
            <a:avLst/>
          </a:prstGeom>
          <a:solidFill>
            <a:srgbClr val="BDD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US" altLang="hu-HU" smtClean="0"/>
          </a:p>
        </p:txBody>
      </p:sp>
      <p:sp>
        <p:nvSpPr>
          <p:cNvPr id="1035" name="Oval 11"/>
          <p:cNvSpPr>
            <a:spLocks noChangeArrowheads="1"/>
          </p:cNvSpPr>
          <p:nvPr/>
        </p:nvSpPr>
        <p:spPr bwMode="auto">
          <a:xfrm>
            <a:off x="4475163" y="6159500"/>
            <a:ext cx="65087" cy="65088"/>
          </a:xfrm>
          <a:prstGeom prst="ellipse">
            <a:avLst/>
          </a:prstGeom>
          <a:solidFill>
            <a:srgbClr val="BDD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US" altLang="hu-HU" smtClean="0"/>
          </a:p>
        </p:txBody>
      </p:sp>
      <p:sp>
        <p:nvSpPr>
          <p:cNvPr id="1036" name="Oval 12"/>
          <p:cNvSpPr>
            <a:spLocks noChangeArrowheads="1"/>
          </p:cNvSpPr>
          <p:nvPr/>
        </p:nvSpPr>
        <p:spPr bwMode="auto">
          <a:xfrm>
            <a:off x="5237163" y="6159500"/>
            <a:ext cx="65087" cy="65088"/>
          </a:xfrm>
          <a:prstGeom prst="ellipse">
            <a:avLst/>
          </a:prstGeom>
          <a:solidFill>
            <a:srgbClr val="BDD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US" altLang="hu-HU" smtClean="0"/>
          </a:p>
        </p:txBody>
      </p:sp>
      <p:sp>
        <p:nvSpPr>
          <p:cNvPr id="1037" name="Oval 13"/>
          <p:cNvSpPr>
            <a:spLocks noChangeArrowheads="1"/>
          </p:cNvSpPr>
          <p:nvPr/>
        </p:nvSpPr>
        <p:spPr bwMode="auto">
          <a:xfrm>
            <a:off x="5997575" y="6159500"/>
            <a:ext cx="65088" cy="65088"/>
          </a:xfrm>
          <a:prstGeom prst="ellipse">
            <a:avLst/>
          </a:prstGeom>
          <a:solidFill>
            <a:srgbClr val="BDD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US" altLang="hu-HU" smtClean="0"/>
          </a:p>
        </p:txBody>
      </p:sp>
      <p:sp>
        <p:nvSpPr>
          <p:cNvPr id="1038" name="Oval 14"/>
          <p:cNvSpPr>
            <a:spLocks noChangeArrowheads="1"/>
          </p:cNvSpPr>
          <p:nvPr/>
        </p:nvSpPr>
        <p:spPr bwMode="auto">
          <a:xfrm>
            <a:off x="6757988" y="6159500"/>
            <a:ext cx="65087" cy="65088"/>
          </a:xfrm>
          <a:prstGeom prst="ellipse">
            <a:avLst/>
          </a:prstGeom>
          <a:solidFill>
            <a:srgbClr val="BDD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US" altLang="hu-HU" smtClean="0"/>
          </a:p>
        </p:txBody>
      </p:sp>
      <p:sp>
        <p:nvSpPr>
          <p:cNvPr id="1039" name="Oval 15"/>
          <p:cNvSpPr>
            <a:spLocks noChangeArrowheads="1"/>
          </p:cNvSpPr>
          <p:nvPr/>
        </p:nvSpPr>
        <p:spPr bwMode="auto">
          <a:xfrm>
            <a:off x="7518400" y="6159500"/>
            <a:ext cx="65088" cy="65088"/>
          </a:xfrm>
          <a:prstGeom prst="ellipse">
            <a:avLst/>
          </a:prstGeom>
          <a:solidFill>
            <a:srgbClr val="BDD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US" altLang="hu-HU" smtClean="0"/>
          </a:p>
        </p:txBody>
      </p:sp>
      <p:sp>
        <p:nvSpPr>
          <p:cNvPr id="1040" name="Oval 16"/>
          <p:cNvSpPr>
            <a:spLocks noChangeArrowheads="1"/>
          </p:cNvSpPr>
          <p:nvPr/>
        </p:nvSpPr>
        <p:spPr bwMode="auto">
          <a:xfrm>
            <a:off x="8280400" y="6159500"/>
            <a:ext cx="65088" cy="65088"/>
          </a:xfrm>
          <a:prstGeom prst="ellipse">
            <a:avLst/>
          </a:prstGeom>
          <a:solidFill>
            <a:srgbClr val="BDD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US" altLang="hu-HU" smtClean="0"/>
          </a:p>
        </p:txBody>
      </p:sp>
      <p:sp>
        <p:nvSpPr>
          <p:cNvPr id="1042" name="Lekerekített téglalap 2"/>
          <p:cNvSpPr>
            <a:spLocks noChangeArrowheads="1"/>
          </p:cNvSpPr>
          <p:nvPr userDrawn="1"/>
        </p:nvSpPr>
        <p:spPr bwMode="auto">
          <a:xfrm>
            <a:off x="1187450" y="6021388"/>
            <a:ext cx="7561263" cy="322262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defRPr/>
            </a:pPr>
            <a:endParaRPr lang="en-GB" alt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76" r:id="rId1"/>
    <p:sldLayoutId id="2147484265" r:id="rId2"/>
    <p:sldLayoutId id="2147484266" r:id="rId3"/>
    <p:sldLayoutId id="2147484267" r:id="rId4"/>
    <p:sldLayoutId id="2147484268" r:id="rId5"/>
    <p:sldLayoutId id="2147484269" r:id="rId6"/>
    <p:sldLayoutId id="2147484270" r:id="rId7"/>
    <p:sldLayoutId id="2147484271" r:id="rId8"/>
    <p:sldLayoutId id="2147484272" r:id="rId9"/>
    <p:sldLayoutId id="2147484273" r:id="rId10"/>
    <p:sldLayoutId id="2147484274" r:id="rId11"/>
    <p:sldLayoutId id="2147484275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B4CCE2"/>
        </a:buClr>
        <a:buChar char="•"/>
        <a:defRPr sz="24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B4CCE2"/>
        </a:buClr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B4CCE2"/>
        </a:buClr>
        <a:buChar char="•"/>
        <a:defRPr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B4CCE2"/>
        </a:buClr>
        <a:buChar char="–"/>
        <a:defRPr sz="16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B4CCE2"/>
        </a:buClr>
        <a:buChar char="»"/>
        <a:defRPr sz="16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B4CCE2"/>
        </a:buClr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B4CCE2"/>
        </a:buClr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B4CCE2"/>
        </a:buClr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B4CCE2"/>
        </a:buClr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media" Target="../media/media2.mp4"/><Relationship Id="rId7" Type="http://schemas.openxmlformats.org/officeDocument/2006/relationships/image" Target="../media/image2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9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5.jpg"/><Relationship Id="rId5" Type="http://schemas.openxmlformats.org/officeDocument/2006/relationships/image" Target="../media/image10.png"/><Relationship Id="rId10" Type="http://schemas.openxmlformats.org/officeDocument/2006/relationships/image" Target="../media/image14.jpg"/><Relationship Id="rId4" Type="http://schemas.openxmlformats.org/officeDocument/2006/relationships/image" Target="../media/image9.png"/><Relationship Id="rId9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1"/>
          <p:cNvSpPr>
            <a:spLocks noChangeArrowheads="1"/>
          </p:cNvSpPr>
          <p:nvPr/>
        </p:nvSpPr>
        <p:spPr bwMode="auto">
          <a:xfrm>
            <a:off x="179512" y="692150"/>
            <a:ext cx="8639051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hu-HU" altLang="hu-HU" dirty="0" err="1" smtClean="0">
                <a:solidFill>
                  <a:srgbClr val="D38903"/>
                </a:solidFill>
                <a:latin typeface="Verdana" panose="020B0604030504040204" pitchFamily="34" charset="0"/>
              </a:rPr>
              <a:t>Konfokális</a:t>
            </a:r>
            <a:r>
              <a:rPr lang="hu-HU" altLang="hu-HU" dirty="0" smtClean="0">
                <a:solidFill>
                  <a:srgbClr val="D38903"/>
                </a:solidFill>
                <a:latin typeface="Verdana" panose="020B0604030504040204" pitchFamily="34" charset="0"/>
              </a:rPr>
              <a:t> lézer pásztázó mikroszkópia</a:t>
            </a:r>
            <a:r>
              <a:rPr lang="hu-HU" altLang="hu-HU" dirty="0">
                <a:solidFill>
                  <a:srgbClr val="D38903"/>
                </a:solidFill>
                <a:latin typeface="Verdana" panose="020B0604030504040204" pitchFamily="34" charset="0"/>
              </a:rPr>
              <a:t/>
            </a:r>
            <a:br>
              <a:rPr lang="hu-HU" altLang="hu-HU" dirty="0">
                <a:solidFill>
                  <a:srgbClr val="D38903"/>
                </a:solidFill>
                <a:latin typeface="Verdana" panose="020B0604030504040204" pitchFamily="34" charset="0"/>
              </a:rPr>
            </a:br>
            <a:r>
              <a:rPr lang="hu-HU" altLang="hu-HU" dirty="0">
                <a:solidFill>
                  <a:srgbClr val="D38903"/>
                </a:solidFill>
                <a:latin typeface="Verdana" panose="020B0604030504040204" pitchFamily="34" charset="0"/>
              </a:rPr>
              <a:t/>
            </a:r>
            <a:br>
              <a:rPr lang="hu-HU" altLang="hu-HU" dirty="0">
                <a:solidFill>
                  <a:srgbClr val="D38903"/>
                </a:solidFill>
                <a:latin typeface="Verdana" panose="020B0604030504040204" pitchFamily="34" charset="0"/>
              </a:rPr>
            </a:br>
            <a:endParaRPr lang="hu-HU" altLang="hu-HU" b="0" dirty="0">
              <a:solidFill>
                <a:srgbClr val="D38903"/>
              </a:solidFill>
              <a:latin typeface="Verdana" panose="020B0604030504040204" pitchFamily="34" charset="0"/>
            </a:endParaRPr>
          </a:p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endParaRPr lang="hu-HU" altLang="hu-HU" b="0" dirty="0">
              <a:solidFill>
                <a:srgbClr val="D38903"/>
              </a:solidFill>
              <a:latin typeface="Verdana" panose="020B0604030504040204" pitchFamily="34" charset="0"/>
            </a:endParaRPr>
          </a:p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hu-HU" altLang="hu-HU" b="0" dirty="0">
                <a:solidFill>
                  <a:srgbClr val="D38903"/>
                </a:solidFill>
                <a:latin typeface="Verdana" panose="020B0604030504040204" pitchFamily="34" charset="0"/>
              </a:rPr>
              <a:t>Dr. </a:t>
            </a:r>
            <a:r>
              <a:rPr lang="hu-HU" altLang="hu-HU" b="0" dirty="0" smtClean="0">
                <a:solidFill>
                  <a:srgbClr val="D38903"/>
                </a:solidFill>
                <a:latin typeface="Verdana" panose="020B0604030504040204" pitchFamily="34" charset="0"/>
              </a:rPr>
              <a:t>Jánosi Tibor</a:t>
            </a:r>
            <a:r>
              <a:rPr lang="en-US" altLang="hu-HU" b="0" dirty="0" smtClean="0">
                <a:solidFill>
                  <a:srgbClr val="D38903"/>
                </a:solidFill>
                <a:latin typeface="Verdana" panose="020B0604030504040204" pitchFamily="34" charset="0"/>
              </a:rPr>
              <a:t> </a:t>
            </a:r>
            <a:r>
              <a:rPr lang="en-US" altLang="hu-HU" b="0" dirty="0" err="1" smtClean="0">
                <a:solidFill>
                  <a:srgbClr val="D38903"/>
                </a:solidFill>
                <a:latin typeface="Verdana" panose="020B0604030504040204" pitchFamily="34" charset="0"/>
              </a:rPr>
              <a:t>Zoltán</a:t>
            </a:r>
            <a:r>
              <a:rPr lang="hu-HU" altLang="hu-HU" b="0" dirty="0" smtClean="0">
                <a:solidFill>
                  <a:srgbClr val="D38903"/>
                </a:solidFill>
                <a:latin typeface="Verdana" panose="020B0604030504040204" pitchFamily="34" charset="0"/>
              </a:rPr>
              <a:t> </a:t>
            </a:r>
            <a:endParaRPr lang="hu-HU" altLang="hu-HU" b="0" dirty="0">
              <a:solidFill>
                <a:srgbClr val="D38903"/>
              </a:solidFill>
              <a:latin typeface="Verdana" panose="020B0604030504040204" pitchFamily="34" charset="0"/>
            </a:endParaRPr>
          </a:p>
        </p:txBody>
      </p:sp>
      <p:pic>
        <p:nvPicPr>
          <p:cNvPr id="5123" name="Picture 17" descr="pte-logo-transpar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3252788"/>
            <a:ext cx="3298825" cy="329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Kép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25" y="4348163"/>
            <a:ext cx="3282950" cy="220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zövegdoboz 3"/>
          <p:cNvSpPr txBox="1">
            <a:spLocks noChangeArrowheads="1"/>
          </p:cNvSpPr>
          <p:nvPr/>
        </p:nvSpPr>
        <p:spPr bwMode="auto">
          <a:xfrm>
            <a:off x="467544" y="548680"/>
            <a:ext cx="662473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hu-HU" sz="2800" dirty="0" err="1" smtClean="0"/>
              <a:t>Konfokális</a:t>
            </a:r>
            <a:r>
              <a:rPr lang="en-GB" altLang="hu-HU" sz="2800" dirty="0" smtClean="0"/>
              <a:t> </a:t>
            </a:r>
            <a:r>
              <a:rPr lang="en-GB" altLang="hu-HU" sz="2800" dirty="0" err="1" smtClean="0"/>
              <a:t>előnyei</a:t>
            </a:r>
            <a:r>
              <a:rPr lang="en-GB" altLang="hu-HU" sz="2800" dirty="0" smtClean="0"/>
              <a:t> </a:t>
            </a:r>
            <a:r>
              <a:rPr lang="en-GB" altLang="hu-HU" sz="2800" dirty="0" err="1" smtClean="0"/>
              <a:t>és</a:t>
            </a:r>
            <a:r>
              <a:rPr lang="en-GB" altLang="hu-HU" sz="2800" dirty="0" smtClean="0"/>
              <a:t> </a:t>
            </a:r>
            <a:r>
              <a:rPr lang="en-GB" altLang="hu-HU" sz="2800" dirty="0" err="1" smtClean="0"/>
              <a:t>hátrányai</a:t>
            </a:r>
            <a:endParaRPr lang="en-GB" altLang="hu-HU" sz="2800" dirty="0"/>
          </a:p>
        </p:txBody>
      </p:sp>
      <p:sp>
        <p:nvSpPr>
          <p:cNvPr id="15" name="Szövegdoboz 3"/>
          <p:cNvSpPr txBox="1">
            <a:spLocks noChangeArrowheads="1"/>
          </p:cNvSpPr>
          <p:nvPr/>
        </p:nvSpPr>
        <p:spPr bwMode="auto">
          <a:xfrm>
            <a:off x="395535" y="1772816"/>
            <a:ext cx="8064895" cy="4375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7000"/>
              </a:lnSpc>
              <a:spcAft>
                <a:spcPts val="0"/>
              </a:spcAft>
              <a:buNone/>
            </a:pPr>
            <a:r>
              <a:rPr lang="en-US" altLang="hu-HU" sz="1800" b="0" dirty="0" smtClean="0"/>
              <a:t> </a:t>
            </a:r>
            <a:r>
              <a:rPr lang="hu-HU" altLang="hu-HU" sz="1800" b="0" dirty="0" smtClean="0"/>
              <a:t>- Lézer szükséges a megvilágításhoz</a:t>
            </a:r>
          </a:p>
          <a:p>
            <a:pPr>
              <a:lnSpc>
                <a:spcPct val="107000"/>
              </a:lnSpc>
              <a:spcAft>
                <a:spcPts val="0"/>
              </a:spcAft>
              <a:buNone/>
            </a:pPr>
            <a:r>
              <a:rPr lang="hu-HU" altLang="hu-HU" sz="1000" b="0" dirty="0" smtClean="0"/>
              <a:t> </a:t>
            </a:r>
          </a:p>
          <a:p>
            <a:pPr>
              <a:lnSpc>
                <a:spcPct val="107000"/>
              </a:lnSpc>
              <a:spcAft>
                <a:spcPts val="0"/>
              </a:spcAft>
              <a:buNone/>
            </a:pPr>
            <a:r>
              <a:rPr lang="hu-HU" altLang="hu-HU" sz="1800" b="0" dirty="0" smtClean="0"/>
              <a:t> - Érzékenyebb </a:t>
            </a:r>
            <a:r>
              <a:rPr lang="hu-HU" altLang="hu-HU" sz="1800" b="0" dirty="0" err="1" smtClean="0"/>
              <a:t>dete</a:t>
            </a:r>
            <a:r>
              <a:rPr lang="en-US" altLang="hu-HU" sz="1800" b="0" dirty="0"/>
              <a:t>k</a:t>
            </a:r>
            <a:r>
              <a:rPr lang="hu-HU" altLang="hu-HU" sz="1800" b="0" dirty="0" smtClean="0"/>
              <a:t>tor</a:t>
            </a:r>
            <a:r>
              <a:rPr lang="en-US" altLang="hu-HU" sz="1800" b="0" dirty="0" smtClean="0"/>
              <a:t> (PMT)</a:t>
            </a:r>
            <a:endParaRPr lang="hu-HU" altLang="hu-HU" sz="1800" b="0" dirty="0" smtClean="0"/>
          </a:p>
          <a:p>
            <a:pPr>
              <a:lnSpc>
                <a:spcPct val="107000"/>
              </a:lnSpc>
              <a:spcAft>
                <a:spcPts val="0"/>
              </a:spcAft>
              <a:buNone/>
            </a:pPr>
            <a:endParaRPr lang="hu-HU" altLang="hu-HU" sz="1000" b="0" dirty="0" smtClean="0"/>
          </a:p>
          <a:p>
            <a:pPr>
              <a:lnSpc>
                <a:spcPct val="107000"/>
              </a:lnSpc>
              <a:spcAft>
                <a:spcPts val="0"/>
              </a:spcAft>
              <a:buNone/>
            </a:pPr>
            <a:r>
              <a:rPr lang="hu-HU" altLang="hu-HU" sz="1800" b="0" dirty="0" smtClean="0"/>
              <a:t> - Drágább</a:t>
            </a:r>
          </a:p>
          <a:p>
            <a:pPr>
              <a:lnSpc>
                <a:spcPct val="107000"/>
              </a:lnSpc>
              <a:spcAft>
                <a:spcPts val="0"/>
              </a:spcAft>
              <a:buNone/>
            </a:pPr>
            <a:endParaRPr lang="en-US" altLang="hu-HU" sz="1000" b="0" dirty="0" smtClean="0"/>
          </a:p>
          <a:p>
            <a:pPr>
              <a:lnSpc>
                <a:spcPct val="107000"/>
              </a:lnSpc>
              <a:spcAft>
                <a:spcPts val="0"/>
              </a:spcAft>
              <a:buNone/>
            </a:pPr>
            <a:r>
              <a:rPr lang="hu-HU" altLang="hu-HU" sz="1800" b="0" dirty="0" smtClean="0"/>
              <a:t> - Bonyolultabb felépítés -&gt; több hibaforrás</a:t>
            </a:r>
          </a:p>
          <a:p>
            <a:pPr>
              <a:lnSpc>
                <a:spcPct val="107000"/>
              </a:lnSpc>
              <a:spcAft>
                <a:spcPts val="0"/>
              </a:spcAft>
              <a:buNone/>
            </a:pPr>
            <a:endParaRPr lang="hu-HU" altLang="hu-HU" sz="1000" b="0" dirty="0" smtClean="0"/>
          </a:p>
          <a:p>
            <a:pPr>
              <a:lnSpc>
                <a:spcPct val="107000"/>
              </a:lnSpc>
              <a:spcAft>
                <a:spcPts val="0"/>
              </a:spcAft>
              <a:buNone/>
            </a:pPr>
            <a:r>
              <a:rPr lang="hu-HU" altLang="hu-HU" sz="1800" b="0" dirty="0" smtClean="0"/>
              <a:t> - Kisebb intenzitás</a:t>
            </a:r>
            <a:endParaRPr lang="en-US" altLang="hu-HU" sz="1800" b="0" dirty="0"/>
          </a:p>
          <a:p>
            <a:pPr>
              <a:lnSpc>
                <a:spcPct val="107000"/>
              </a:lnSpc>
              <a:spcAft>
                <a:spcPts val="0"/>
              </a:spcAft>
              <a:buNone/>
            </a:pPr>
            <a:r>
              <a:rPr lang="en-US" altLang="hu-HU" sz="1000" b="0" dirty="0" smtClean="0"/>
              <a:t> </a:t>
            </a:r>
          </a:p>
          <a:p>
            <a:pPr>
              <a:lnSpc>
                <a:spcPct val="107000"/>
              </a:lnSpc>
              <a:spcAft>
                <a:spcPts val="0"/>
              </a:spcAft>
              <a:buNone/>
            </a:pPr>
            <a:r>
              <a:rPr lang="en-US" altLang="hu-HU" sz="1800" b="0" dirty="0"/>
              <a:t> </a:t>
            </a:r>
            <a:r>
              <a:rPr lang="en-US" altLang="hu-HU" sz="1800" b="0" dirty="0" smtClean="0"/>
              <a:t>- </a:t>
            </a:r>
            <a:r>
              <a:rPr lang="hu-HU" altLang="hu-HU" sz="1800" b="0" dirty="0" smtClean="0"/>
              <a:t>Felvétel sokkal tovább tart</a:t>
            </a:r>
          </a:p>
          <a:p>
            <a:pPr>
              <a:lnSpc>
                <a:spcPct val="107000"/>
              </a:lnSpc>
              <a:spcAft>
                <a:spcPts val="0"/>
              </a:spcAft>
              <a:buNone/>
            </a:pPr>
            <a:endParaRPr lang="hu-HU" altLang="hu-HU" sz="1000" b="0" dirty="0" smtClean="0"/>
          </a:p>
          <a:p>
            <a:pPr>
              <a:lnSpc>
                <a:spcPct val="107000"/>
              </a:lnSpc>
              <a:spcAft>
                <a:spcPts val="0"/>
              </a:spcAft>
              <a:buNone/>
            </a:pPr>
            <a:r>
              <a:rPr lang="hu-HU" altLang="hu-HU" sz="1800" b="0" dirty="0" smtClean="0"/>
              <a:t> - Jobb kontraszt</a:t>
            </a:r>
          </a:p>
          <a:p>
            <a:pPr>
              <a:lnSpc>
                <a:spcPct val="107000"/>
              </a:lnSpc>
              <a:spcAft>
                <a:spcPts val="0"/>
              </a:spcAft>
              <a:buNone/>
            </a:pPr>
            <a:endParaRPr lang="hu-HU" altLang="hu-HU" sz="1000" b="0" dirty="0" smtClean="0"/>
          </a:p>
          <a:p>
            <a:pPr>
              <a:lnSpc>
                <a:spcPct val="107000"/>
              </a:lnSpc>
              <a:spcAft>
                <a:spcPts val="0"/>
              </a:spcAft>
              <a:buNone/>
            </a:pPr>
            <a:r>
              <a:rPr lang="hu-HU" altLang="hu-HU" sz="1800" b="0" dirty="0" smtClean="0"/>
              <a:t> - Jobb x-y és z irányú felbontás</a:t>
            </a:r>
          </a:p>
        </p:txBody>
      </p:sp>
    </p:spTree>
    <p:extLst>
      <p:ext uri="{BB962C8B-B14F-4D97-AF65-F5344CB8AC3E}">
        <p14:creationId xmlns:p14="http://schemas.microsoft.com/office/powerpoint/2010/main" val="380623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zövegdoboz 3"/>
          <p:cNvSpPr txBox="1">
            <a:spLocks noChangeArrowheads="1"/>
          </p:cNvSpPr>
          <p:nvPr/>
        </p:nvSpPr>
        <p:spPr bwMode="auto">
          <a:xfrm>
            <a:off x="467544" y="548680"/>
            <a:ext cx="662473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hu-HU" sz="2800" dirty="0" err="1" smtClean="0"/>
              <a:t>Melyik</a:t>
            </a:r>
            <a:r>
              <a:rPr lang="en-GB" altLang="hu-HU" sz="2800" dirty="0" smtClean="0"/>
              <a:t>?</a:t>
            </a:r>
            <a:endParaRPr lang="en-GB" altLang="hu-HU" sz="2800" dirty="0"/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56792"/>
            <a:ext cx="3901440" cy="3901440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199" y="1556792"/>
            <a:ext cx="3909249" cy="3909249"/>
          </a:xfrm>
          <a:prstGeom prst="rect">
            <a:avLst/>
          </a:prstGeom>
        </p:spPr>
      </p:pic>
      <p:sp>
        <p:nvSpPr>
          <p:cNvPr id="5" name="Szövegdoboz 3"/>
          <p:cNvSpPr txBox="1">
            <a:spLocks noChangeArrowheads="1"/>
          </p:cNvSpPr>
          <p:nvPr/>
        </p:nvSpPr>
        <p:spPr bwMode="auto">
          <a:xfrm>
            <a:off x="514211" y="5767325"/>
            <a:ext cx="8064895" cy="367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7000"/>
              </a:lnSpc>
              <a:spcAft>
                <a:spcPts val="0"/>
              </a:spcAft>
              <a:buNone/>
            </a:pPr>
            <a:r>
              <a:rPr lang="en-US" altLang="hu-HU" sz="1800" b="0" dirty="0" smtClean="0"/>
              <a:t>pulmonary </a:t>
            </a:r>
            <a:r>
              <a:rPr lang="en-US" altLang="hu-HU" sz="1800" b="0" dirty="0"/>
              <a:t>artery endothelial cells (BPAEC)</a:t>
            </a:r>
            <a:endParaRPr lang="hu-HU" altLang="hu-HU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318636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zövegdoboz 3"/>
          <p:cNvSpPr txBox="1">
            <a:spLocks noChangeArrowheads="1"/>
          </p:cNvSpPr>
          <p:nvPr/>
        </p:nvSpPr>
        <p:spPr bwMode="auto">
          <a:xfrm>
            <a:off x="467544" y="548680"/>
            <a:ext cx="662473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hu-HU" sz="2800" dirty="0" err="1" smtClean="0"/>
              <a:t>Melyik</a:t>
            </a:r>
            <a:r>
              <a:rPr lang="en-GB" altLang="hu-HU" sz="2800" dirty="0" smtClean="0"/>
              <a:t>?</a:t>
            </a:r>
            <a:endParaRPr lang="en-GB" altLang="hu-HU" sz="2800" dirty="0"/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56792"/>
            <a:ext cx="3901440" cy="3901440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199" y="1556792"/>
            <a:ext cx="3909249" cy="390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40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zövegdoboz 3"/>
          <p:cNvSpPr txBox="1">
            <a:spLocks noChangeArrowheads="1"/>
          </p:cNvSpPr>
          <p:nvPr/>
        </p:nvSpPr>
        <p:spPr bwMode="auto">
          <a:xfrm>
            <a:off x="467544" y="548680"/>
            <a:ext cx="662473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hu-HU" sz="2800" dirty="0" err="1" smtClean="0"/>
              <a:t>Tipikus</a:t>
            </a:r>
            <a:r>
              <a:rPr lang="en-GB" altLang="hu-HU" sz="2800" dirty="0" smtClean="0"/>
              <a:t> </a:t>
            </a:r>
            <a:r>
              <a:rPr lang="en-GB" altLang="hu-HU" sz="2800" dirty="0" err="1" smtClean="0"/>
              <a:t>felhasználás</a:t>
            </a:r>
            <a:endParaRPr lang="en-GB" altLang="hu-HU" sz="2800" dirty="0"/>
          </a:p>
        </p:txBody>
      </p:sp>
      <p:sp>
        <p:nvSpPr>
          <p:cNvPr id="15" name="Szövegdoboz 3"/>
          <p:cNvSpPr txBox="1">
            <a:spLocks noChangeArrowheads="1"/>
          </p:cNvSpPr>
          <p:nvPr/>
        </p:nvSpPr>
        <p:spPr bwMode="auto">
          <a:xfrm>
            <a:off x="395535" y="1772816"/>
            <a:ext cx="8064895" cy="257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7000"/>
              </a:lnSpc>
              <a:spcAft>
                <a:spcPts val="0"/>
              </a:spcAft>
              <a:buNone/>
            </a:pPr>
            <a:r>
              <a:rPr lang="en-US" altLang="hu-HU" sz="1800" b="0" dirty="0" smtClean="0"/>
              <a:t> </a:t>
            </a:r>
            <a:r>
              <a:rPr lang="hu-HU" altLang="hu-HU" sz="1800" b="0" dirty="0" smtClean="0"/>
              <a:t>- Nagyrészt (de nem kizárólag) fixált minták, szeletek, metszetek</a:t>
            </a:r>
          </a:p>
          <a:p>
            <a:pPr>
              <a:lnSpc>
                <a:spcPct val="107000"/>
              </a:lnSpc>
              <a:spcAft>
                <a:spcPts val="0"/>
              </a:spcAft>
              <a:buNone/>
            </a:pPr>
            <a:r>
              <a:rPr lang="hu-HU" altLang="hu-HU" sz="1000" b="0" dirty="0" smtClean="0"/>
              <a:t> </a:t>
            </a:r>
          </a:p>
          <a:p>
            <a:pPr>
              <a:lnSpc>
                <a:spcPct val="107000"/>
              </a:lnSpc>
              <a:spcAft>
                <a:spcPts val="0"/>
              </a:spcAft>
              <a:buNone/>
            </a:pPr>
            <a:r>
              <a:rPr lang="en-US" altLang="hu-HU" sz="1800" b="0" dirty="0"/>
              <a:t> </a:t>
            </a:r>
            <a:r>
              <a:rPr lang="hu-HU" altLang="hu-HU" sz="1800" b="0" dirty="0"/>
              <a:t>- </a:t>
            </a:r>
            <a:r>
              <a:rPr lang="hu-HU" altLang="hu-HU" sz="1800" b="0" dirty="0" smtClean="0"/>
              <a:t>Vastagabb minták</a:t>
            </a:r>
          </a:p>
          <a:p>
            <a:pPr>
              <a:lnSpc>
                <a:spcPct val="107000"/>
              </a:lnSpc>
              <a:spcAft>
                <a:spcPts val="0"/>
              </a:spcAft>
              <a:buNone/>
            </a:pPr>
            <a:r>
              <a:rPr lang="hu-HU" altLang="hu-HU" sz="1000" b="0" dirty="0" smtClean="0"/>
              <a:t> </a:t>
            </a:r>
            <a:endParaRPr lang="hu-HU" altLang="hu-HU" sz="1000" b="0" dirty="0"/>
          </a:p>
          <a:p>
            <a:pPr>
              <a:lnSpc>
                <a:spcPct val="107000"/>
              </a:lnSpc>
              <a:spcAft>
                <a:spcPts val="0"/>
              </a:spcAft>
              <a:buNone/>
            </a:pPr>
            <a:r>
              <a:rPr lang="hu-HU" altLang="hu-HU" sz="1800" b="0" dirty="0" smtClean="0"/>
              <a:t> - Három dimenziós képalkotás</a:t>
            </a:r>
          </a:p>
          <a:p>
            <a:pPr>
              <a:lnSpc>
                <a:spcPct val="107000"/>
              </a:lnSpc>
              <a:spcAft>
                <a:spcPts val="0"/>
              </a:spcAft>
              <a:buNone/>
            </a:pPr>
            <a:endParaRPr lang="hu-HU" altLang="hu-HU" sz="1000" b="0" dirty="0" smtClean="0"/>
          </a:p>
          <a:p>
            <a:pPr>
              <a:lnSpc>
                <a:spcPct val="107000"/>
              </a:lnSpc>
              <a:spcAft>
                <a:spcPts val="0"/>
              </a:spcAft>
              <a:buNone/>
            </a:pPr>
            <a:r>
              <a:rPr lang="hu-HU" altLang="hu-HU" sz="1800" b="0" dirty="0" smtClean="0"/>
              <a:t> - </a:t>
            </a:r>
            <a:r>
              <a:rPr lang="hu-HU" altLang="hu-HU" sz="1800" b="0" dirty="0" err="1" smtClean="0"/>
              <a:t>Ko</a:t>
            </a:r>
            <a:r>
              <a:rPr lang="hu-HU" altLang="hu-HU" sz="1800" b="0" dirty="0" smtClean="0"/>
              <a:t>-lokalizációs vizsgálat</a:t>
            </a:r>
          </a:p>
          <a:p>
            <a:pPr>
              <a:lnSpc>
                <a:spcPct val="107000"/>
              </a:lnSpc>
              <a:spcAft>
                <a:spcPts val="0"/>
              </a:spcAft>
              <a:buNone/>
            </a:pPr>
            <a:endParaRPr lang="hu-HU" altLang="hu-HU" sz="1000" b="0" dirty="0"/>
          </a:p>
          <a:p>
            <a:pPr>
              <a:lnSpc>
                <a:spcPct val="107000"/>
              </a:lnSpc>
              <a:spcAft>
                <a:spcPts val="0"/>
              </a:spcAft>
              <a:buNone/>
            </a:pPr>
            <a:r>
              <a:rPr lang="hu-HU" altLang="hu-HU" sz="1800" b="0" dirty="0"/>
              <a:t> - </a:t>
            </a:r>
            <a:r>
              <a:rPr lang="hu-HU" altLang="hu-HU" sz="1800" b="0" dirty="0" smtClean="0"/>
              <a:t>Általában, ahol jobb térbeli felbontás szükséges</a:t>
            </a:r>
            <a:endParaRPr lang="hu-HU" altLang="hu-HU" sz="1800" b="0" dirty="0"/>
          </a:p>
        </p:txBody>
      </p:sp>
    </p:spTree>
    <p:extLst>
      <p:ext uri="{BB962C8B-B14F-4D97-AF65-F5344CB8AC3E}">
        <p14:creationId xmlns:p14="http://schemas.microsoft.com/office/powerpoint/2010/main" val="128432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zövegdoboz 3"/>
          <p:cNvSpPr txBox="1">
            <a:spLocks noChangeArrowheads="1"/>
          </p:cNvSpPr>
          <p:nvPr/>
        </p:nvSpPr>
        <p:spPr bwMode="auto">
          <a:xfrm>
            <a:off x="467544" y="548680"/>
            <a:ext cx="662473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hu-HU" sz="2800" dirty="0" err="1" smtClean="0"/>
              <a:t>Tipikus</a:t>
            </a:r>
            <a:r>
              <a:rPr lang="en-GB" altLang="hu-HU" sz="2800" dirty="0" smtClean="0"/>
              <a:t> </a:t>
            </a:r>
            <a:r>
              <a:rPr lang="en-GB" altLang="hu-HU" sz="2800" dirty="0" err="1" smtClean="0"/>
              <a:t>felhasználás</a:t>
            </a:r>
            <a:endParaRPr lang="en-GB" altLang="hu-HU" sz="2800" dirty="0"/>
          </a:p>
        </p:txBody>
      </p:sp>
      <p:sp>
        <p:nvSpPr>
          <p:cNvPr id="15" name="Szövegdoboz 3"/>
          <p:cNvSpPr txBox="1">
            <a:spLocks noChangeArrowheads="1"/>
          </p:cNvSpPr>
          <p:nvPr/>
        </p:nvSpPr>
        <p:spPr bwMode="auto">
          <a:xfrm>
            <a:off x="5508104" y="5805264"/>
            <a:ext cx="3708283" cy="584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7000"/>
              </a:lnSpc>
              <a:spcAft>
                <a:spcPts val="0"/>
              </a:spcAft>
              <a:buNone/>
            </a:pPr>
            <a:r>
              <a:rPr lang="en-US" altLang="hu-HU" sz="1800" b="0" dirty="0" err="1" smtClean="0"/>
              <a:t>Készítette</a:t>
            </a:r>
            <a:r>
              <a:rPr lang="en-US" altLang="hu-HU" sz="1800" b="0" dirty="0" smtClean="0"/>
              <a:t>: </a:t>
            </a:r>
            <a:r>
              <a:rPr lang="en-US" altLang="hu-HU" sz="1800" b="0" dirty="0" err="1" smtClean="0"/>
              <a:t>Szabó-Meleg</a:t>
            </a:r>
            <a:r>
              <a:rPr lang="en-US" altLang="hu-HU" sz="1800" b="0" dirty="0" smtClean="0"/>
              <a:t> Edina</a:t>
            </a:r>
            <a:endParaRPr lang="hu-HU" altLang="hu-HU" sz="1800" b="0" dirty="0" smtClean="0"/>
          </a:p>
          <a:p>
            <a:pPr>
              <a:lnSpc>
                <a:spcPct val="107000"/>
              </a:lnSpc>
              <a:spcAft>
                <a:spcPts val="0"/>
              </a:spcAft>
              <a:buNone/>
            </a:pPr>
            <a:r>
              <a:rPr lang="hu-HU" altLang="hu-HU" sz="1000" b="0" dirty="0" smtClean="0"/>
              <a:t> </a:t>
            </a:r>
          </a:p>
        </p:txBody>
      </p:sp>
      <p:pic>
        <p:nvPicPr>
          <p:cNvPr id="4" name="Tube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81983" y="1340768"/>
            <a:ext cx="3901984" cy="3901984"/>
          </a:xfrm>
          <a:prstGeom prst="rect">
            <a:avLst/>
          </a:prstGeom>
        </p:spPr>
      </p:pic>
      <p:pic>
        <p:nvPicPr>
          <p:cNvPr id="5" name="Tube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644008" y="1340768"/>
            <a:ext cx="3901984" cy="390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978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Szövegdoboz 3"/>
          <p:cNvSpPr txBox="1">
            <a:spLocks noChangeArrowheads="1"/>
          </p:cNvSpPr>
          <p:nvPr/>
        </p:nvSpPr>
        <p:spPr bwMode="auto">
          <a:xfrm>
            <a:off x="1830388" y="333375"/>
            <a:ext cx="55499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u-HU" sz="2800" dirty="0" err="1" smtClean="0"/>
              <a:t>Lássuk</a:t>
            </a:r>
            <a:r>
              <a:rPr lang="en-US" altLang="hu-HU" sz="2800" dirty="0" smtClean="0"/>
              <a:t> a </a:t>
            </a:r>
            <a:r>
              <a:rPr lang="en-US" altLang="hu-HU" sz="2800" dirty="0" err="1" smtClean="0"/>
              <a:t>gyakorlatban</a:t>
            </a:r>
            <a:r>
              <a:rPr lang="hu-HU" altLang="hu-HU" sz="2800" dirty="0" smtClean="0"/>
              <a:t>!</a:t>
            </a:r>
            <a:endParaRPr lang="hu-HU" altLang="hu-HU" sz="28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hu-HU" altLang="hu-HU" sz="1400" dirty="0"/>
          </a:p>
        </p:txBody>
      </p:sp>
      <p:sp>
        <p:nvSpPr>
          <p:cNvPr id="46084" name="Szövegdoboz 3"/>
          <p:cNvSpPr txBox="1">
            <a:spLocks noChangeArrowheads="1"/>
          </p:cNvSpPr>
          <p:nvPr/>
        </p:nvSpPr>
        <p:spPr bwMode="auto">
          <a:xfrm>
            <a:off x="1816100" y="6053138"/>
            <a:ext cx="55499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hu-HU" sz="2000" b="0" dirty="0" err="1"/>
              <a:t>Ábrahám</a:t>
            </a:r>
            <a:r>
              <a:rPr lang="en-GB" altLang="hu-HU" sz="2000" b="0" dirty="0"/>
              <a:t> </a:t>
            </a:r>
            <a:r>
              <a:rPr lang="en-GB" altLang="hu-HU" sz="2000" b="0" dirty="0" err="1"/>
              <a:t>István</a:t>
            </a:r>
            <a:r>
              <a:rPr lang="en-GB" altLang="hu-HU" sz="2000" b="0" dirty="0"/>
              <a:t> Nano-Bio-Imaging </a:t>
            </a:r>
            <a:r>
              <a:rPr lang="en-GB" altLang="hu-HU" sz="2000" b="0" dirty="0" err="1"/>
              <a:t>Központ</a:t>
            </a:r>
            <a:endParaRPr lang="hu-HU" altLang="hu-HU" sz="2000" b="0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071563"/>
            <a:ext cx="6396203" cy="47971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zövegdoboz 3"/>
          <p:cNvSpPr txBox="1">
            <a:spLocks noChangeArrowheads="1"/>
          </p:cNvSpPr>
          <p:nvPr/>
        </p:nvSpPr>
        <p:spPr bwMode="auto">
          <a:xfrm>
            <a:off x="467544" y="548680"/>
            <a:ext cx="633670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u-HU" altLang="hu-HU" sz="2800" dirty="0" smtClean="0"/>
              <a:t>Optikai mikroszkópos technikák</a:t>
            </a:r>
            <a:endParaRPr lang="hu-HU" altLang="hu-HU" sz="2800" dirty="0"/>
          </a:p>
        </p:txBody>
      </p:sp>
      <p:sp>
        <p:nvSpPr>
          <p:cNvPr id="2" name="Szövegdoboz 1"/>
          <p:cNvSpPr txBox="1"/>
          <p:nvPr/>
        </p:nvSpPr>
        <p:spPr>
          <a:xfrm>
            <a:off x="467544" y="1071900"/>
            <a:ext cx="142378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hu-HU" sz="2000" dirty="0" smtClean="0">
                <a:solidFill>
                  <a:schemeClr val="tx1"/>
                </a:solidFill>
              </a:rPr>
              <a:t>Áttekintés</a:t>
            </a:r>
            <a:endParaRPr lang="hu-HU" sz="2000" dirty="0">
              <a:solidFill>
                <a:schemeClr val="tx1"/>
              </a:solidFill>
            </a:endParaRPr>
          </a:p>
        </p:txBody>
      </p:sp>
      <p:sp>
        <p:nvSpPr>
          <p:cNvPr id="5" name="Szövegdoboz 3"/>
          <p:cNvSpPr txBox="1">
            <a:spLocks noChangeArrowheads="1"/>
          </p:cNvSpPr>
          <p:nvPr/>
        </p:nvSpPr>
        <p:spPr bwMode="auto">
          <a:xfrm>
            <a:off x="395535" y="1729929"/>
            <a:ext cx="8496945" cy="1352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7000"/>
              </a:lnSpc>
              <a:spcAft>
                <a:spcPts val="0"/>
              </a:spcAft>
              <a:buNone/>
            </a:pPr>
            <a:r>
              <a:rPr lang="hu-HU" altLang="hu-HU" sz="1800" dirty="0" err="1" smtClean="0"/>
              <a:t>Bright-field</a:t>
            </a:r>
            <a:r>
              <a:rPr lang="hu-HU" altLang="hu-HU" sz="1800" b="0" dirty="0" smtClean="0"/>
              <a:t>: áteső fényben vizsgáljuk a mintát. Az információ a fény elnyeléséből származik. Egyszerű de nagyon gyenge kontraszt. Továbbfejlesztett változatai: fázis kontraszt, DIC (</a:t>
            </a:r>
            <a:r>
              <a:rPr lang="hu-HU" altLang="hu-HU" sz="1800" b="0" dirty="0" err="1" smtClean="0"/>
              <a:t>Differential</a:t>
            </a:r>
            <a:r>
              <a:rPr lang="hu-HU" altLang="hu-HU" sz="1800" b="0" dirty="0" smtClean="0"/>
              <a:t> </a:t>
            </a:r>
            <a:r>
              <a:rPr lang="hu-HU" altLang="hu-HU" sz="1800" b="0" dirty="0" err="1" smtClean="0"/>
              <a:t>interference</a:t>
            </a:r>
            <a:r>
              <a:rPr lang="hu-HU" altLang="hu-HU" sz="1800" b="0" dirty="0" smtClean="0"/>
              <a:t> </a:t>
            </a:r>
            <a:r>
              <a:rPr lang="hu-HU" altLang="hu-HU" sz="1800" b="0" dirty="0" err="1" smtClean="0"/>
              <a:t>contrast</a:t>
            </a:r>
            <a:r>
              <a:rPr lang="hu-HU" altLang="hu-HU" sz="1800" b="0" dirty="0" smtClean="0"/>
              <a:t>)</a:t>
            </a:r>
          </a:p>
          <a:p>
            <a:pPr>
              <a:lnSpc>
                <a:spcPct val="107000"/>
              </a:lnSpc>
              <a:spcAft>
                <a:spcPts val="0"/>
              </a:spcAft>
              <a:buNone/>
            </a:pPr>
            <a:endParaRPr lang="hu-HU" altLang="hu-HU" sz="100" b="0" dirty="0" smtClean="0"/>
          </a:p>
          <a:p>
            <a:pPr>
              <a:lnSpc>
                <a:spcPct val="107000"/>
              </a:lnSpc>
              <a:spcAft>
                <a:spcPts val="0"/>
              </a:spcAft>
              <a:buNone/>
            </a:pPr>
            <a:r>
              <a:rPr lang="hu-HU" altLang="hu-HU" sz="1800" dirty="0" smtClean="0"/>
              <a:t>Fluoreszcens</a:t>
            </a:r>
            <a:r>
              <a:rPr lang="hu-HU" altLang="hu-HU" sz="1800" b="0" dirty="0" smtClean="0"/>
              <a:t> mikroszkópia: (fluoreszcens jelet rögzít)</a:t>
            </a:r>
          </a:p>
        </p:txBody>
      </p:sp>
      <p:sp>
        <p:nvSpPr>
          <p:cNvPr id="6" name="Szövegdoboz 3"/>
          <p:cNvSpPr txBox="1">
            <a:spLocks noChangeArrowheads="1"/>
          </p:cNvSpPr>
          <p:nvPr/>
        </p:nvSpPr>
        <p:spPr bwMode="auto">
          <a:xfrm>
            <a:off x="539552" y="2996952"/>
            <a:ext cx="7967734" cy="257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7000"/>
              </a:lnSpc>
              <a:spcAft>
                <a:spcPts val="0"/>
              </a:spcAft>
              <a:buNone/>
            </a:pPr>
            <a:r>
              <a:rPr lang="hu-HU" altLang="hu-HU" sz="1800" dirty="0" err="1" smtClean="0"/>
              <a:t>Epifluoreszcens</a:t>
            </a:r>
            <a:r>
              <a:rPr lang="hu-HU" altLang="hu-HU" sz="1800" b="0" dirty="0" smtClean="0"/>
              <a:t> mikroszkópia: minta teljes megvilágítása mellett, kamera rögzíti a jelet. Gyors, de gyenge kontraszt.</a:t>
            </a:r>
          </a:p>
          <a:p>
            <a:pPr>
              <a:lnSpc>
                <a:spcPct val="107000"/>
              </a:lnSpc>
              <a:spcAft>
                <a:spcPts val="0"/>
              </a:spcAft>
              <a:buNone/>
            </a:pPr>
            <a:r>
              <a:rPr lang="hu-HU" altLang="hu-HU" sz="1800" dirty="0" err="1" smtClean="0"/>
              <a:t>Konfokális</a:t>
            </a:r>
            <a:r>
              <a:rPr lang="hu-HU" altLang="hu-HU" sz="1800" b="0" dirty="0" smtClean="0"/>
              <a:t> lézer pásztázó mikroszkópia: pontszerű megvilágítás, emiatt </a:t>
            </a:r>
            <a:r>
              <a:rPr lang="hu-HU" altLang="hu-HU" sz="1800" b="0" dirty="0" err="1" smtClean="0"/>
              <a:t>szkenneli</a:t>
            </a:r>
            <a:r>
              <a:rPr lang="hu-HU" altLang="hu-HU" sz="1800" b="0" dirty="0" smtClean="0"/>
              <a:t> a mintát. A </a:t>
            </a:r>
            <a:r>
              <a:rPr lang="hu-HU" altLang="hu-HU" sz="1800" b="0" dirty="0" err="1" smtClean="0"/>
              <a:t>pinhole</a:t>
            </a:r>
            <a:r>
              <a:rPr lang="hu-HU" altLang="hu-HU" sz="1800" b="0" dirty="0" smtClean="0"/>
              <a:t> alkalmazásával kiszűri a fókuszsíkon kívülről érkező (out of </a:t>
            </a:r>
            <a:r>
              <a:rPr lang="hu-HU" altLang="hu-HU" sz="1800" b="0" dirty="0" err="1" smtClean="0"/>
              <a:t>focus</a:t>
            </a:r>
            <a:r>
              <a:rPr lang="hu-HU" altLang="hu-HU" sz="1800" b="0" dirty="0" smtClean="0"/>
              <a:t>) jelet. Lassabb, de jó kontraszt és jó térbeli felbontás </a:t>
            </a:r>
            <a:r>
              <a:rPr lang="hu-HU" altLang="hu-HU" sz="1800" b="0" dirty="0" err="1" smtClean="0"/>
              <a:t>jellemzi</a:t>
            </a:r>
            <a:r>
              <a:rPr lang="hu-HU" altLang="hu-HU" sz="1800" b="0" dirty="0" smtClean="0"/>
              <a:t>.</a:t>
            </a:r>
          </a:p>
          <a:p>
            <a:pPr>
              <a:lnSpc>
                <a:spcPct val="107000"/>
              </a:lnSpc>
              <a:spcAft>
                <a:spcPts val="0"/>
              </a:spcAft>
              <a:buNone/>
            </a:pPr>
            <a:r>
              <a:rPr lang="hu-HU" altLang="hu-HU" sz="1800" dirty="0" smtClean="0"/>
              <a:t>Szuperfelbontású</a:t>
            </a:r>
            <a:r>
              <a:rPr lang="hu-HU" altLang="hu-HU" sz="1800" b="0" dirty="0" smtClean="0"/>
              <a:t> </a:t>
            </a:r>
            <a:r>
              <a:rPr lang="hu-HU" altLang="hu-HU" sz="1800" b="0" dirty="0" err="1" smtClean="0"/>
              <a:t>mikoszkópia</a:t>
            </a:r>
            <a:r>
              <a:rPr lang="hu-HU" altLang="hu-HU" sz="1800" b="0" dirty="0" smtClean="0"/>
              <a:t>: A </a:t>
            </a:r>
            <a:r>
              <a:rPr lang="hu-HU" altLang="hu-HU" sz="1800" b="0" dirty="0" err="1" smtClean="0"/>
              <a:t>fluorofórok</a:t>
            </a:r>
            <a:r>
              <a:rPr lang="hu-HU" altLang="hu-HU" sz="1800" b="0" dirty="0" smtClean="0"/>
              <a:t> térbeli vagy időbeli elkülönítésével a diffrakciós limitnél jobb felbontás érhető el velük.</a:t>
            </a:r>
          </a:p>
        </p:txBody>
      </p:sp>
      <p:sp>
        <p:nvSpPr>
          <p:cNvPr id="11" name="Szövegdoboz 3"/>
          <p:cNvSpPr txBox="1">
            <a:spLocks noChangeArrowheads="1"/>
          </p:cNvSpPr>
          <p:nvPr/>
        </p:nvSpPr>
        <p:spPr bwMode="auto">
          <a:xfrm>
            <a:off x="683568" y="5517232"/>
            <a:ext cx="7527304" cy="71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7000"/>
              </a:lnSpc>
              <a:spcAft>
                <a:spcPts val="0"/>
              </a:spcAft>
              <a:buNone/>
            </a:pPr>
            <a:r>
              <a:rPr lang="hu-HU" altLang="hu-HU" sz="1800" dirty="0" smtClean="0"/>
              <a:t>STED, STORM, SIM, </a:t>
            </a:r>
          </a:p>
          <a:p>
            <a:pPr>
              <a:lnSpc>
                <a:spcPct val="107000"/>
              </a:lnSpc>
              <a:spcAft>
                <a:spcPts val="0"/>
              </a:spcAft>
              <a:buNone/>
            </a:pPr>
            <a:r>
              <a:rPr lang="hu-HU" altLang="hu-HU" sz="1800" b="0" dirty="0" smtClean="0"/>
              <a:t>Egyedi molekula </a:t>
            </a:r>
            <a:r>
              <a:rPr lang="hu-HU" altLang="hu-HU" sz="1800" b="0" dirty="0" err="1" smtClean="0"/>
              <a:t>detektációs</a:t>
            </a:r>
            <a:r>
              <a:rPr lang="hu-HU" altLang="hu-HU" sz="1800" b="0" dirty="0" smtClean="0"/>
              <a:t> módszerek: </a:t>
            </a:r>
            <a:r>
              <a:rPr lang="hu-HU" altLang="hu-HU" sz="1800" dirty="0" smtClean="0"/>
              <a:t>TIRF, HILO </a:t>
            </a:r>
            <a:endParaRPr lang="hu-HU" altLang="hu-HU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235336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zövegdoboz 3"/>
          <p:cNvSpPr txBox="1">
            <a:spLocks noChangeArrowheads="1"/>
          </p:cNvSpPr>
          <p:nvPr/>
        </p:nvSpPr>
        <p:spPr bwMode="auto">
          <a:xfrm>
            <a:off x="467544" y="548680"/>
            <a:ext cx="633670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u-HU" altLang="hu-HU" sz="2800" dirty="0" smtClean="0"/>
              <a:t>Mi mit jelent a technika nevében?</a:t>
            </a:r>
            <a:endParaRPr lang="hu-HU" altLang="hu-HU" sz="2800" dirty="0"/>
          </a:p>
        </p:txBody>
      </p:sp>
      <p:sp>
        <p:nvSpPr>
          <p:cNvPr id="5" name="Szövegdoboz 3"/>
          <p:cNvSpPr txBox="1">
            <a:spLocks noChangeArrowheads="1"/>
          </p:cNvSpPr>
          <p:nvPr/>
        </p:nvSpPr>
        <p:spPr bwMode="auto">
          <a:xfrm>
            <a:off x="395535" y="1729929"/>
            <a:ext cx="8496945" cy="2092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7000"/>
              </a:lnSpc>
              <a:spcAft>
                <a:spcPts val="0"/>
              </a:spcAft>
              <a:buNone/>
            </a:pPr>
            <a:r>
              <a:rPr lang="hu-HU" altLang="hu-HU" sz="1800" dirty="0" err="1" smtClean="0"/>
              <a:t>Konfokális</a:t>
            </a:r>
            <a:r>
              <a:rPr lang="hu-HU" altLang="hu-HU" sz="1800" b="0" dirty="0" smtClean="0"/>
              <a:t>: Azonos fókuszsík (</a:t>
            </a:r>
            <a:r>
              <a:rPr lang="hu-HU" altLang="hu-HU" sz="1800" b="0" dirty="0" err="1" smtClean="0"/>
              <a:t>pinhole</a:t>
            </a:r>
            <a:r>
              <a:rPr lang="hu-HU" altLang="hu-HU" sz="1800" b="0" dirty="0" smtClean="0"/>
              <a:t>)</a:t>
            </a:r>
          </a:p>
          <a:p>
            <a:pPr>
              <a:lnSpc>
                <a:spcPct val="107000"/>
              </a:lnSpc>
              <a:spcAft>
                <a:spcPts val="0"/>
              </a:spcAft>
              <a:buNone/>
            </a:pPr>
            <a:endParaRPr lang="hu-HU" altLang="hu-HU" sz="1800" b="0" dirty="0" smtClean="0"/>
          </a:p>
          <a:p>
            <a:pPr>
              <a:lnSpc>
                <a:spcPct val="107000"/>
              </a:lnSpc>
              <a:spcAft>
                <a:spcPts val="0"/>
              </a:spcAft>
              <a:buNone/>
            </a:pPr>
            <a:r>
              <a:rPr lang="hu-HU" altLang="hu-HU" sz="1800" dirty="0" smtClean="0"/>
              <a:t>Lézer:</a:t>
            </a:r>
            <a:r>
              <a:rPr lang="hu-HU" altLang="hu-HU" sz="1800" b="0" dirty="0" smtClean="0"/>
              <a:t> Alkalmazott fényforrás</a:t>
            </a:r>
          </a:p>
          <a:p>
            <a:pPr>
              <a:lnSpc>
                <a:spcPct val="107000"/>
              </a:lnSpc>
              <a:spcAft>
                <a:spcPts val="0"/>
              </a:spcAft>
              <a:buNone/>
            </a:pPr>
            <a:endParaRPr lang="hu-HU" altLang="hu-HU" sz="1800" dirty="0" smtClean="0"/>
          </a:p>
          <a:p>
            <a:pPr>
              <a:lnSpc>
                <a:spcPct val="107000"/>
              </a:lnSpc>
              <a:spcAft>
                <a:spcPts val="0"/>
              </a:spcAft>
              <a:buNone/>
            </a:pPr>
            <a:r>
              <a:rPr lang="hu-HU" altLang="hu-HU" sz="1800" dirty="0" smtClean="0"/>
              <a:t>Pásztázó</a:t>
            </a:r>
            <a:r>
              <a:rPr lang="hu-HU" altLang="hu-HU" sz="1800" b="0" dirty="0" smtClean="0"/>
              <a:t>: Nem kamerát használunk hanem egyetlen detektort (</a:t>
            </a:r>
            <a:r>
              <a:rPr lang="hu-HU" altLang="hu-HU" sz="1800" b="0" dirty="0" err="1" smtClean="0"/>
              <a:t>scanning</a:t>
            </a:r>
            <a:r>
              <a:rPr lang="hu-HU" altLang="hu-HU" sz="1800" b="0" dirty="0" smtClean="0"/>
              <a:t> </a:t>
            </a:r>
            <a:r>
              <a:rPr lang="hu-HU" altLang="hu-HU" sz="1800" b="0" dirty="0" err="1" smtClean="0"/>
              <a:t>head</a:t>
            </a:r>
            <a:r>
              <a:rPr lang="hu-HU" altLang="hu-HU" sz="1800" b="0" dirty="0" smtClean="0"/>
              <a:t>) emiatt le kell tapogatni a minta teljes felületét.</a:t>
            </a:r>
          </a:p>
        </p:txBody>
      </p:sp>
    </p:spTree>
    <p:extLst>
      <p:ext uri="{BB962C8B-B14F-4D97-AF65-F5344CB8AC3E}">
        <p14:creationId xmlns:p14="http://schemas.microsoft.com/office/powerpoint/2010/main" val="260587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zövegdoboz 3"/>
          <p:cNvSpPr txBox="1">
            <a:spLocks noChangeArrowheads="1"/>
          </p:cNvSpPr>
          <p:nvPr/>
        </p:nvSpPr>
        <p:spPr bwMode="auto">
          <a:xfrm>
            <a:off x="467544" y="548680"/>
            <a:ext cx="633670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hu-HU" sz="2800" dirty="0" err="1" smtClean="0"/>
              <a:t>Epifluoreszcens</a:t>
            </a:r>
            <a:r>
              <a:rPr lang="en-GB" altLang="hu-HU" sz="2800" dirty="0" smtClean="0"/>
              <a:t> </a:t>
            </a:r>
            <a:r>
              <a:rPr lang="en-GB" altLang="hu-HU" sz="2800" dirty="0" err="1" smtClean="0"/>
              <a:t>mikroszkópia</a:t>
            </a:r>
            <a:endParaRPr lang="en-GB" altLang="hu-HU" sz="2800" dirty="0"/>
          </a:p>
        </p:txBody>
      </p:sp>
      <p:sp>
        <p:nvSpPr>
          <p:cNvPr id="5" name="Szövegdoboz 3"/>
          <p:cNvSpPr txBox="1">
            <a:spLocks noChangeArrowheads="1"/>
          </p:cNvSpPr>
          <p:nvPr/>
        </p:nvSpPr>
        <p:spPr bwMode="auto">
          <a:xfrm>
            <a:off x="395535" y="1729929"/>
            <a:ext cx="4104457" cy="349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7000"/>
              </a:lnSpc>
              <a:spcAft>
                <a:spcPts val="0"/>
              </a:spcAft>
              <a:buNone/>
            </a:pPr>
            <a:r>
              <a:rPr lang="en-US" altLang="hu-HU" sz="1800" b="0" dirty="0" smtClean="0"/>
              <a:t> - </a:t>
            </a:r>
            <a:r>
              <a:rPr lang="hu-HU" altLang="hu-HU" sz="1800" b="0" dirty="0" smtClean="0"/>
              <a:t>Folytonos spektrumú fényforrás (higanygőzlámpa) </a:t>
            </a:r>
          </a:p>
          <a:p>
            <a:pPr>
              <a:lnSpc>
                <a:spcPct val="107000"/>
              </a:lnSpc>
              <a:spcAft>
                <a:spcPts val="0"/>
              </a:spcAft>
              <a:buNone/>
            </a:pPr>
            <a:endParaRPr lang="en-US" altLang="hu-HU" sz="1800" b="0" dirty="0" smtClean="0"/>
          </a:p>
          <a:p>
            <a:pPr>
              <a:lnSpc>
                <a:spcPct val="107000"/>
              </a:lnSpc>
              <a:spcAft>
                <a:spcPts val="0"/>
              </a:spcAft>
              <a:buNone/>
            </a:pPr>
            <a:r>
              <a:rPr lang="en-US" altLang="hu-HU" sz="1800" b="0" dirty="0" smtClean="0"/>
              <a:t> - </a:t>
            </a:r>
            <a:r>
              <a:rPr lang="hu-HU" altLang="hu-HU" sz="1800" b="0" dirty="0" smtClean="0"/>
              <a:t>Gerjesztési szűrő</a:t>
            </a:r>
          </a:p>
          <a:p>
            <a:pPr>
              <a:lnSpc>
                <a:spcPct val="107000"/>
              </a:lnSpc>
              <a:spcAft>
                <a:spcPts val="0"/>
              </a:spcAft>
              <a:buNone/>
            </a:pPr>
            <a:endParaRPr lang="hu-HU" altLang="hu-HU" sz="1800" b="0" dirty="0" smtClean="0"/>
          </a:p>
          <a:p>
            <a:pPr>
              <a:lnSpc>
                <a:spcPct val="107000"/>
              </a:lnSpc>
              <a:spcAft>
                <a:spcPts val="0"/>
              </a:spcAft>
              <a:buNone/>
            </a:pPr>
            <a:r>
              <a:rPr lang="en-US" altLang="hu-HU" sz="1800" b="0" dirty="0" smtClean="0"/>
              <a:t> </a:t>
            </a:r>
            <a:r>
              <a:rPr lang="hu-HU" altLang="hu-HU" sz="1800" b="0" dirty="0" smtClean="0"/>
              <a:t>- A teljes látótér megvilágítása</a:t>
            </a:r>
          </a:p>
          <a:p>
            <a:pPr>
              <a:lnSpc>
                <a:spcPct val="107000"/>
              </a:lnSpc>
              <a:spcAft>
                <a:spcPts val="0"/>
              </a:spcAft>
              <a:buNone/>
            </a:pPr>
            <a:endParaRPr lang="hu-HU" altLang="hu-HU" sz="1800" b="0" dirty="0" smtClean="0"/>
          </a:p>
          <a:p>
            <a:pPr>
              <a:lnSpc>
                <a:spcPct val="107000"/>
              </a:lnSpc>
              <a:spcAft>
                <a:spcPts val="0"/>
              </a:spcAft>
              <a:buNone/>
            </a:pPr>
            <a:r>
              <a:rPr lang="hu-HU" altLang="hu-HU" sz="1800" b="0" dirty="0" smtClean="0"/>
              <a:t> - Emissziós szűrő</a:t>
            </a:r>
          </a:p>
          <a:p>
            <a:pPr>
              <a:lnSpc>
                <a:spcPct val="107000"/>
              </a:lnSpc>
              <a:spcAft>
                <a:spcPts val="0"/>
              </a:spcAft>
              <a:buNone/>
            </a:pPr>
            <a:endParaRPr lang="hu-HU" altLang="hu-HU" sz="1800" b="0" dirty="0" smtClean="0"/>
          </a:p>
          <a:p>
            <a:pPr>
              <a:lnSpc>
                <a:spcPct val="107000"/>
              </a:lnSpc>
              <a:spcAft>
                <a:spcPts val="0"/>
              </a:spcAft>
              <a:buNone/>
            </a:pPr>
            <a:r>
              <a:rPr lang="hu-HU" altLang="hu-HU" sz="1800" b="0" dirty="0" smtClean="0"/>
              <a:t> - Kamera</a:t>
            </a: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095457"/>
            <a:ext cx="4617758" cy="530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0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zövegdoboz 3"/>
          <p:cNvSpPr txBox="1">
            <a:spLocks noChangeArrowheads="1"/>
          </p:cNvSpPr>
          <p:nvPr/>
        </p:nvSpPr>
        <p:spPr bwMode="auto">
          <a:xfrm>
            <a:off x="467544" y="548680"/>
            <a:ext cx="633670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u-HU" altLang="hu-HU" sz="2800" dirty="0" smtClean="0"/>
              <a:t>Objektívek alapvető típusai</a:t>
            </a:r>
            <a:endParaRPr lang="hu-HU" altLang="hu-HU" sz="2800" dirty="0"/>
          </a:p>
        </p:txBody>
      </p:sp>
      <p:pic>
        <p:nvPicPr>
          <p:cNvPr id="6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9CB551EC-CDDE-4A08-BEA1-070F7A449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484784"/>
            <a:ext cx="6896955" cy="413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06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zövegdoboz 3"/>
          <p:cNvSpPr txBox="1">
            <a:spLocks noChangeArrowheads="1"/>
          </p:cNvSpPr>
          <p:nvPr/>
        </p:nvSpPr>
        <p:spPr bwMode="auto">
          <a:xfrm>
            <a:off x="467544" y="548680"/>
            <a:ext cx="633670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hu-HU" sz="2800" dirty="0" smtClean="0"/>
              <a:t>A </a:t>
            </a:r>
            <a:r>
              <a:rPr lang="en-US" altLang="hu-HU" sz="2800" dirty="0" err="1" smtClean="0"/>
              <a:t>kép</a:t>
            </a:r>
            <a:r>
              <a:rPr lang="en-US" altLang="hu-HU" sz="2800" dirty="0" smtClean="0"/>
              <a:t> </a:t>
            </a:r>
            <a:r>
              <a:rPr lang="en-US" altLang="hu-HU" sz="2800" dirty="0" err="1" smtClean="0"/>
              <a:t>pixelmérete</a:t>
            </a:r>
            <a:endParaRPr lang="hu-HU" altLang="hu-HU" sz="2800" dirty="0"/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12776"/>
            <a:ext cx="4680520" cy="4252022"/>
          </a:xfrm>
          <a:prstGeom prst="rect">
            <a:avLst/>
          </a:prstGeom>
        </p:spPr>
      </p:pic>
      <p:sp>
        <p:nvSpPr>
          <p:cNvPr id="5" name="Szövegdoboz 3"/>
          <p:cNvSpPr txBox="1">
            <a:spLocks noChangeArrowheads="1"/>
          </p:cNvSpPr>
          <p:nvPr/>
        </p:nvSpPr>
        <p:spPr bwMode="auto">
          <a:xfrm>
            <a:off x="5148064" y="1418793"/>
            <a:ext cx="3672409" cy="1629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7000"/>
              </a:lnSpc>
              <a:spcAft>
                <a:spcPts val="0"/>
              </a:spcAft>
              <a:buNone/>
            </a:pPr>
            <a:r>
              <a:rPr lang="en-US" altLang="hu-HU" sz="1800" dirty="0" smtClean="0"/>
              <a:t>60x </a:t>
            </a:r>
            <a:r>
              <a:rPr lang="en-US" altLang="hu-HU" sz="1800" dirty="0" err="1" smtClean="0"/>
              <a:t>objektívet</a:t>
            </a:r>
            <a:r>
              <a:rPr lang="en-US" altLang="hu-HU" sz="1800" dirty="0" smtClean="0"/>
              <a:t> </a:t>
            </a:r>
            <a:r>
              <a:rPr lang="en-US" altLang="hu-HU" sz="1800" b="0" dirty="0" err="1" smtClean="0"/>
              <a:t>használunk</a:t>
            </a:r>
            <a:r>
              <a:rPr lang="en-US" altLang="hu-HU" sz="1800" dirty="0" smtClean="0"/>
              <a:t/>
            </a:r>
            <a:br>
              <a:rPr lang="en-US" altLang="hu-HU" sz="1800" dirty="0" smtClean="0"/>
            </a:br>
            <a:endParaRPr lang="en-US" altLang="hu-HU" sz="1800" dirty="0" smtClean="0"/>
          </a:p>
          <a:p>
            <a:pPr>
              <a:lnSpc>
                <a:spcPct val="107000"/>
              </a:lnSpc>
              <a:spcAft>
                <a:spcPts val="0"/>
              </a:spcAft>
              <a:buNone/>
            </a:pPr>
            <a:r>
              <a:rPr lang="en-US" altLang="hu-HU" sz="1800" b="0" dirty="0" err="1" smtClean="0"/>
              <a:t>Kalibrálni</a:t>
            </a:r>
            <a:r>
              <a:rPr lang="en-US" altLang="hu-HU" sz="1800" b="0" dirty="0" smtClean="0"/>
              <a:t> </a:t>
            </a:r>
            <a:r>
              <a:rPr lang="en-US" altLang="hu-HU" sz="1800" b="0" dirty="0" err="1" smtClean="0"/>
              <a:t>kell</a:t>
            </a:r>
            <a:r>
              <a:rPr lang="en-US" altLang="hu-HU" sz="1800" b="0" dirty="0" smtClean="0"/>
              <a:t> a </a:t>
            </a:r>
            <a:r>
              <a:rPr lang="en-US" altLang="hu-HU" sz="1800" b="0" dirty="0" err="1" smtClean="0"/>
              <a:t>képet</a:t>
            </a:r>
            <a:r>
              <a:rPr lang="en-US" altLang="hu-HU" sz="1800" b="0" dirty="0" smtClean="0"/>
              <a:t>, </a:t>
            </a:r>
            <a:r>
              <a:rPr lang="en-US" altLang="hu-HU" sz="1800" b="0" dirty="0" err="1" smtClean="0"/>
              <a:t>vagyis</a:t>
            </a:r>
            <a:r>
              <a:rPr lang="en-US" altLang="hu-HU" sz="1800" b="0" dirty="0" smtClean="0"/>
              <a:t> meg </a:t>
            </a:r>
            <a:r>
              <a:rPr lang="en-US" altLang="hu-HU" sz="1800" b="0" dirty="0" err="1" smtClean="0"/>
              <a:t>kell</a:t>
            </a:r>
            <a:r>
              <a:rPr lang="en-US" altLang="hu-HU" sz="1800" b="0" dirty="0" smtClean="0"/>
              <a:t> </a:t>
            </a:r>
            <a:r>
              <a:rPr lang="en-US" altLang="hu-HU" sz="1800" b="0" dirty="0" err="1" smtClean="0"/>
              <a:t>mondani</a:t>
            </a:r>
            <a:r>
              <a:rPr lang="en-US" altLang="hu-HU" sz="1800" b="0" dirty="0" smtClean="0"/>
              <a:t>: a </a:t>
            </a:r>
            <a:r>
              <a:rPr lang="en-US" altLang="hu-HU" sz="1800" b="0" dirty="0" err="1" smtClean="0"/>
              <a:t>képen</a:t>
            </a:r>
            <a:r>
              <a:rPr lang="en-US" altLang="hu-HU" sz="1800" b="0" dirty="0" smtClean="0"/>
              <a:t> </a:t>
            </a:r>
            <a:r>
              <a:rPr lang="en-US" altLang="hu-HU" sz="1800" b="0" dirty="0" err="1" smtClean="0"/>
              <a:t>egy</a:t>
            </a:r>
            <a:r>
              <a:rPr lang="en-US" altLang="hu-HU" sz="1800" b="0" dirty="0" smtClean="0"/>
              <a:t> </a:t>
            </a:r>
            <a:r>
              <a:rPr lang="en-US" altLang="hu-HU" sz="1800" b="0" dirty="0" err="1" smtClean="0"/>
              <a:t>pixelnek</a:t>
            </a:r>
            <a:r>
              <a:rPr lang="en-US" altLang="hu-HU" sz="1800" b="0" dirty="0" smtClean="0"/>
              <a:t> </a:t>
            </a:r>
            <a:r>
              <a:rPr lang="en-US" altLang="hu-HU" sz="1800" b="0" dirty="0" err="1" smtClean="0"/>
              <a:t>mekkora</a:t>
            </a:r>
            <a:r>
              <a:rPr lang="en-US" altLang="hu-HU" sz="1800" b="0" dirty="0" smtClean="0"/>
              <a:t> a </a:t>
            </a:r>
            <a:r>
              <a:rPr lang="en-US" altLang="hu-HU" sz="1800" b="0" dirty="0" err="1" smtClean="0"/>
              <a:t>mérete</a:t>
            </a:r>
            <a:r>
              <a:rPr lang="en-US" altLang="hu-HU" sz="1800" b="0" dirty="0" smtClean="0"/>
              <a:t>.</a:t>
            </a:r>
            <a:endParaRPr lang="hu-HU" altLang="hu-HU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265401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zövegdoboz 3"/>
          <p:cNvSpPr txBox="1">
            <a:spLocks noChangeArrowheads="1"/>
          </p:cNvSpPr>
          <p:nvPr/>
        </p:nvSpPr>
        <p:spPr bwMode="auto">
          <a:xfrm>
            <a:off x="467544" y="548680"/>
            <a:ext cx="547260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hu-HU" altLang="hu-HU" sz="2800" dirty="0" smtClean="0"/>
              <a:t>Alapelv</a:t>
            </a:r>
            <a:endParaRPr lang="hu-HU" altLang="hu-HU" sz="2800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568991"/>
            <a:ext cx="4766466" cy="5472608"/>
          </a:xfrm>
          <a:prstGeom prst="rect">
            <a:avLst/>
          </a:prstGeom>
        </p:spPr>
      </p:pic>
      <p:sp>
        <p:nvSpPr>
          <p:cNvPr id="6" name="Szövegdoboz 3"/>
          <p:cNvSpPr txBox="1">
            <a:spLocks noChangeArrowheads="1"/>
          </p:cNvSpPr>
          <p:nvPr/>
        </p:nvSpPr>
        <p:spPr bwMode="auto">
          <a:xfrm>
            <a:off x="395535" y="1729929"/>
            <a:ext cx="4176465" cy="3648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7000"/>
              </a:lnSpc>
              <a:spcAft>
                <a:spcPts val="0"/>
              </a:spcAft>
              <a:buNone/>
            </a:pPr>
            <a:r>
              <a:rPr lang="hu-HU" altLang="hu-HU" sz="1800" dirty="0" smtClean="0"/>
              <a:t>Gerjesztő oldali </a:t>
            </a:r>
            <a:r>
              <a:rPr lang="hu-HU" altLang="hu-HU" sz="1800" dirty="0" err="1" smtClean="0"/>
              <a:t>pinhole</a:t>
            </a:r>
            <a:r>
              <a:rPr lang="hu-HU" altLang="hu-HU" sz="1800" b="0" dirty="0" smtClean="0"/>
              <a:t> felelős a “pontszerű” gerjesztésért</a:t>
            </a:r>
          </a:p>
          <a:p>
            <a:pPr>
              <a:lnSpc>
                <a:spcPct val="107000"/>
              </a:lnSpc>
              <a:spcAft>
                <a:spcPts val="0"/>
              </a:spcAft>
              <a:buNone/>
            </a:pPr>
            <a:endParaRPr lang="hu-HU" altLang="hu-HU" sz="1800" b="0" dirty="0" smtClean="0"/>
          </a:p>
          <a:p>
            <a:pPr>
              <a:lnSpc>
                <a:spcPct val="107000"/>
              </a:lnSpc>
              <a:spcAft>
                <a:spcPts val="0"/>
              </a:spcAft>
              <a:buNone/>
            </a:pPr>
            <a:endParaRPr lang="hu-HU" altLang="hu-HU" sz="100" b="0" dirty="0" smtClean="0"/>
          </a:p>
          <a:p>
            <a:pPr>
              <a:lnSpc>
                <a:spcPct val="107000"/>
              </a:lnSpc>
              <a:spcAft>
                <a:spcPts val="0"/>
              </a:spcAft>
              <a:buNone/>
            </a:pPr>
            <a:r>
              <a:rPr lang="hu-HU" altLang="hu-HU" sz="1800" dirty="0" smtClean="0"/>
              <a:t>Emisszió oldali </a:t>
            </a:r>
            <a:r>
              <a:rPr lang="hu-HU" altLang="hu-HU" sz="1800" dirty="0" err="1" smtClean="0"/>
              <a:t>pinhole</a:t>
            </a:r>
            <a:r>
              <a:rPr lang="hu-HU" altLang="hu-HU" sz="1800" b="0" dirty="0" smtClean="0"/>
              <a:t> szűri ki a fókuszsíkon kívülről érkező jeleket</a:t>
            </a:r>
          </a:p>
          <a:p>
            <a:pPr>
              <a:lnSpc>
                <a:spcPct val="107000"/>
              </a:lnSpc>
              <a:spcAft>
                <a:spcPts val="0"/>
              </a:spcAft>
              <a:buNone/>
            </a:pPr>
            <a:endParaRPr lang="hu-HU" altLang="hu-HU" sz="1800" b="0" dirty="0" smtClean="0"/>
          </a:p>
          <a:p>
            <a:pPr>
              <a:lnSpc>
                <a:spcPct val="107000"/>
              </a:lnSpc>
              <a:spcAft>
                <a:spcPts val="0"/>
              </a:spcAft>
              <a:buNone/>
            </a:pPr>
            <a:r>
              <a:rPr lang="hu-HU" altLang="hu-HU" sz="1800" b="0" dirty="0" smtClean="0"/>
              <a:t>A “pontszerű” </a:t>
            </a:r>
            <a:r>
              <a:rPr lang="hu-HU" altLang="hu-HU" sz="1800" b="0" dirty="0" err="1" smtClean="0"/>
              <a:t>megvilágitás</a:t>
            </a:r>
            <a:r>
              <a:rPr lang="hu-HU" altLang="hu-HU" sz="1800" b="0" dirty="0" smtClean="0"/>
              <a:t> miatt</a:t>
            </a:r>
            <a:r>
              <a:rPr lang="hu-HU" altLang="hu-HU" sz="1800" dirty="0" smtClean="0"/>
              <a:t> a minta mozgatása</a:t>
            </a:r>
            <a:r>
              <a:rPr lang="hu-HU" altLang="hu-HU" sz="1800" b="0" dirty="0" smtClean="0"/>
              <a:t> (akár 3-dimenzióban) szükséges a  teljes </a:t>
            </a:r>
            <a:r>
              <a:rPr lang="hu-HU" altLang="hu-HU" sz="1800" b="0" dirty="0" err="1" smtClean="0"/>
              <a:t>leképezéshez</a:t>
            </a:r>
            <a:endParaRPr lang="hu-HU" altLang="hu-HU" sz="1800" b="0" dirty="0" smtClean="0"/>
          </a:p>
          <a:p>
            <a:pPr>
              <a:lnSpc>
                <a:spcPct val="107000"/>
              </a:lnSpc>
              <a:spcAft>
                <a:spcPts val="0"/>
              </a:spcAft>
              <a:buNone/>
            </a:pPr>
            <a:endParaRPr lang="hu-HU" altLang="hu-HU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261006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zövegdoboz 3"/>
          <p:cNvSpPr txBox="1">
            <a:spLocks noChangeArrowheads="1"/>
          </p:cNvSpPr>
          <p:nvPr/>
        </p:nvSpPr>
        <p:spPr bwMode="auto">
          <a:xfrm>
            <a:off x="467544" y="548680"/>
            <a:ext cx="547260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hu-HU" sz="2800" dirty="0" smtClean="0"/>
              <a:t>Pinhole</a:t>
            </a:r>
            <a:endParaRPr lang="en-GB" altLang="hu-HU" sz="2800" dirty="0"/>
          </a:p>
        </p:txBody>
      </p:sp>
      <p:sp>
        <p:nvSpPr>
          <p:cNvPr id="6" name="Szövegdoboz 3"/>
          <p:cNvSpPr txBox="1">
            <a:spLocks noChangeArrowheads="1"/>
          </p:cNvSpPr>
          <p:nvPr/>
        </p:nvSpPr>
        <p:spPr bwMode="auto">
          <a:xfrm>
            <a:off x="395535" y="1109476"/>
            <a:ext cx="4896545" cy="3222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7000"/>
              </a:lnSpc>
              <a:spcAft>
                <a:spcPts val="0"/>
              </a:spcAft>
              <a:buNone/>
            </a:pPr>
            <a:r>
              <a:rPr lang="en-US" altLang="hu-HU" sz="1800" dirty="0" err="1" smtClean="0"/>
              <a:t>Fraunhofer</a:t>
            </a:r>
            <a:r>
              <a:rPr lang="en-US" altLang="hu-HU" sz="1800" dirty="0" smtClean="0"/>
              <a:t> </a:t>
            </a:r>
            <a:r>
              <a:rPr lang="en-US" altLang="hu-HU" sz="1800" dirty="0" err="1" smtClean="0"/>
              <a:t>diffrakció</a:t>
            </a:r>
            <a:r>
              <a:rPr lang="en-US" altLang="hu-HU" sz="1800" b="0" dirty="0" smtClean="0"/>
              <a:t> (</a:t>
            </a:r>
            <a:r>
              <a:rPr lang="en-US" altLang="hu-HU" sz="1800" b="0" dirty="0" err="1" smtClean="0"/>
              <a:t>első</a:t>
            </a:r>
            <a:r>
              <a:rPr lang="en-US" altLang="hu-HU" sz="1800" b="0" dirty="0" smtClean="0"/>
              <a:t> </a:t>
            </a:r>
            <a:r>
              <a:rPr lang="en-US" altLang="hu-HU" sz="1800" b="0" dirty="0" err="1" smtClean="0"/>
              <a:t>rendű</a:t>
            </a:r>
            <a:r>
              <a:rPr lang="en-US" altLang="hu-HU" sz="1800" b="0" dirty="0" smtClean="0"/>
              <a:t> Bessel </a:t>
            </a:r>
            <a:r>
              <a:rPr lang="en-US" altLang="hu-HU" sz="1800" b="0" dirty="0" err="1" smtClean="0"/>
              <a:t>fgv</a:t>
            </a:r>
            <a:r>
              <a:rPr lang="en-US" altLang="hu-HU" sz="1800" b="0" dirty="0" smtClean="0"/>
              <a:t>)</a:t>
            </a:r>
            <a:endParaRPr lang="hu-HU" altLang="hu-HU" sz="1800" b="0" dirty="0" smtClean="0"/>
          </a:p>
          <a:p>
            <a:pPr>
              <a:lnSpc>
                <a:spcPct val="107000"/>
              </a:lnSpc>
              <a:spcAft>
                <a:spcPts val="0"/>
              </a:spcAft>
              <a:buNone/>
            </a:pPr>
            <a:endParaRPr lang="hu-HU" altLang="hu-HU" sz="1800" b="0" dirty="0" smtClean="0"/>
          </a:p>
          <a:p>
            <a:pPr>
              <a:lnSpc>
                <a:spcPct val="107000"/>
              </a:lnSpc>
              <a:spcAft>
                <a:spcPts val="0"/>
              </a:spcAft>
              <a:buNone/>
            </a:pPr>
            <a:endParaRPr lang="hu-HU" altLang="hu-HU" sz="100" b="0" dirty="0" smtClean="0"/>
          </a:p>
          <a:p>
            <a:pPr>
              <a:lnSpc>
                <a:spcPct val="107000"/>
              </a:lnSpc>
              <a:spcAft>
                <a:spcPts val="0"/>
              </a:spcAft>
              <a:buNone/>
            </a:pPr>
            <a:endParaRPr lang="en-US" altLang="hu-HU" sz="1800" dirty="0" smtClean="0"/>
          </a:p>
          <a:p>
            <a:pPr>
              <a:lnSpc>
                <a:spcPct val="107000"/>
              </a:lnSpc>
              <a:spcAft>
                <a:spcPts val="0"/>
              </a:spcAft>
              <a:buNone/>
            </a:pPr>
            <a:endParaRPr lang="en-US" altLang="hu-HU" sz="1800" dirty="0" smtClean="0"/>
          </a:p>
          <a:p>
            <a:pPr>
              <a:lnSpc>
                <a:spcPct val="107000"/>
              </a:lnSpc>
              <a:spcAft>
                <a:spcPts val="0"/>
              </a:spcAft>
              <a:buNone/>
            </a:pPr>
            <a:endParaRPr lang="en-US" altLang="hu-HU" sz="1800" dirty="0"/>
          </a:p>
          <a:p>
            <a:pPr>
              <a:lnSpc>
                <a:spcPct val="107000"/>
              </a:lnSpc>
              <a:spcAft>
                <a:spcPts val="0"/>
              </a:spcAft>
              <a:buNone/>
            </a:pPr>
            <a:endParaRPr lang="en-US" altLang="hu-HU" sz="1800" dirty="0" smtClean="0"/>
          </a:p>
          <a:p>
            <a:pPr>
              <a:lnSpc>
                <a:spcPct val="107000"/>
              </a:lnSpc>
              <a:spcAft>
                <a:spcPts val="0"/>
              </a:spcAft>
              <a:buNone/>
            </a:pPr>
            <a:endParaRPr lang="en-US" altLang="hu-HU" sz="1800" dirty="0"/>
          </a:p>
          <a:p>
            <a:pPr>
              <a:lnSpc>
                <a:spcPct val="107000"/>
              </a:lnSpc>
              <a:spcAft>
                <a:spcPts val="0"/>
              </a:spcAft>
              <a:buNone/>
            </a:pPr>
            <a:endParaRPr lang="en-US" altLang="hu-HU" sz="1800" dirty="0" smtClean="0"/>
          </a:p>
          <a:p>
            <a:pPr>
              <a:lnSpc>
                <a:spcPct val="107000"/>
              </a:lnSpc>
              <a:spcAft>
                <a:spcPts val="0"/>
              </a:spcAft>
              <a:buNone/>
            </a:pPr>
            <a:endParaRPr lang="hu-HU" altLang="hu-HU" sz="1800" b="0" dirty="0" smtClean="0"/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150" y="188640"/>
            <a:ext cx="3143250" cy="2352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églalap 8"/>
              <p:cNvSpPr/>
              <p:nvPr/>
            </p:nvSpPr>
            <p:spPr>
              <a:xfrm>
                <a:off x="395535" y="1484784"/>
                <a:ext cx="212160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hu-HU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hu-H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hu-HU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≈1.22 </m:t>
                      </m:r>
                      <m:f>
                        <m:fPr>
                          <m:type m:val="lin"/>
                          <m:ctrlPr>
                            <a:rPr lang="hu-H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hu-H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hu-HU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églalap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5" y="1484784"/>
                <a:ext cx="2121606" cy="400110"/>
              </a:xfrm>
              <a:prstGeom prst="rect">
                <a:avLst/>
              </a:prstGeom>
              <a:blipFill>
                <a:blip r:embed="rId4"/>
                <a:stretch>
                  <a:fillRect t="-115385" r="-23851" b="-184615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églalap 9"/>
              <p:cNvSpPr/>
              <p:nvPr/>
            </p:nvSpPr>
            <p:spPr>
              <a:xfrm>
                <a:off x="743421" y="1860092"/>
                <a:ext cx="175503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hu-HU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≈1.22 </m:t>
                      </m:r>
                      <m:f>
                        <m:fPr>
                          <m:type m:val="lin"/>
                          <m:ctrlPr>
                            <a:rPr lang="hu-H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hu-H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hu-HU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églalap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21" y="1860092"/>
                <a:ext cx="1755032" cy="400110"/>
              </a:xfrm>
              <a:prstGeom prst="rect">
                <a:avLst/>
              </a:prstGeom>
              <a:blipFill>
                <a:blip r:embed="rId5"/>
                <a:stretch>
                  <a:fillRect t="-113636" r="-28819" b="-180303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Kép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100" y="1581001"/>
            <a:ext cx="3011091" cy="17644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églalap 11"/>
              <p:cNvSpPr/>
              <p:nvPr/>
            </p:nvSpPr>
            <p:spPr>
              <a:xfrm>
                <a:off x="179512" y="3315527"/>
                <a:ext cx="422378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hu-HU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hu-H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𝐴𝑖𝑟𝑦</m:t>
                      </m:r>
                      <m:r>
                        <a:rPr lang="hu-HU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hu-H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𝑈𝑛𝑖𝑡</m:t>
                      </m:r>
                      <m:r>
                        <a:rPr lang="en-US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hu-HU" sz="20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22</m:t>
                      </m:r>
                      <m:r>
                        <a:rPr lang="hu-HU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hu-H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hu-H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𝐸𝑀</m:t>
                          </m:r>
                        </m:sub>
                      </m:sSub>
                      <m:r>
                        <a:rPr lang="hu-HU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·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hu-H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𝑀𝐴</m:t>
                      </m:r>
                      <m:f>
                        <m:fPr>
                          <m:type m:val="lin"/>
                          <m:ctrlPr>
                            <a:rPr lang="hu-H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hu-H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hu-H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hu-HU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églalap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315527"/>
                <a:ext cx="4223784" cy="400110"/>
              </a:xfrm>
              <a:prstGeom prst="rect">
                <a:avLst/>
              </a:prstGeom>
              <a:blipFill>
                <a:blip r:embed="rId7"/>
                <a:stretch>
                  <a:fillRect t="-113636" r="-5339" b="-180303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Kép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937" y="3836160"/>
            <a:ext cx="3013710" cy="2650331"/>
          </a:xfrm>
          <a:prstGeom prst="rect">
            <a:avLst/>
          </a:prstGeom>
        </p:spPr>
      </p:pic>
      <p:pic>
        <p:nvPicPr>
          <p:cNvPr id="14" name="Kép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3958874"/>
            <a:ext cx="3267075" cy="2600325"/>
          </a:xfrm>
          <a:prstGeom prst="rect">
            <a:avLst/>
          </a:prstGeom>
        </p:spPr>
      </p:pic>
      <p:pic>
        <p:nvPicPr>
          <p:cNvPr id="15" name="Kép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61" y="116632"/>
            <a:ext cx="7294909" cy="6415324"/>
          </a:xfrm>
          <a:prstGeom prst="rect">
            <a:avLst/>
          </a:prstGeom>
        </p:spPr>
      </p:pic>
      <p:pic>
        <p:nvPicPr>
          <p:cNvPr id="17" name="Kép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61" y="150628"/>
            <a:ext cx="8017566" cy="638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8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zövegdoboz 3"/>
          <p:cNvSpPr txBox="1">
            <a:spLocks noChangeArrowheads="1"/>
          </p:cNvSpPr>
          <p:nvPr/>
        </p:nvSpPr>
        <p:spPr bwMode="auto">
          <a:xfrm>
            <a:off x="467544" y="548680"/>
            <a:ext cx="547260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hu-HU" sz="2800" dirty="0" err="1" smtClean="0"/>
              <a:t>Felbontás</a:t>
            </a:r>
            <a:endParaRPr lang="en-GB" altLang="hu-HU" sz="2800" dirty="0"/>
          </a:p>
        </p:txBody>
      </p:sp>
      <p:sp>
        <p:nvSpPr>
          <p:cNvPr id="6" name="Szövegdoboz 3"/>
          <p:cNvSpPr txBox="1">
            <a:spLocks noChangeArrowheads="1"/>
          </p:cNvSpPr>
          <p:nvPr/>
        </p:nvSpPr>
        <p:spPr bwMode="auto">
          <a:xfrm>
            <a:off x="395535" y="1729929"/>
            <a:ext cx="4176465" cy="2870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7000"/>
              </a:lnSpc>
              <a:spcAft>
                <a:spcPts val="0"/>
              </a:spcAft>
              <a:buNone/>
            </a:pPr>
            <a:r>
              <a:rPr lang="en-US" altLang="hu-HU" sz="1800" dirty="0" smtClean="0"/>
              <a:t>x-y (</a:t>
            </a:r>
            <a:r>
              <a:rPr lang="en-US" altLang="hu-HU" sz="1800" dirty="0" err="1" smtClean="0"/>
              <a:t>laterális</a:t>
            </a:r>
            <a:r>
              <a:rPr lang="en-US" altLang="hu-HU" sz="1800" dirty="0" smtClean="0"/>
              <a:t>) </a:t>
            </a:r>
            <a:r>
              <a:rPr lang="en-US" altLang="hu-HU" sz="1800" dirty="0" err="1" smtClean="0"/>
              <a:t>felbontás</a:t>
            </a:r>
            <a:endParaRPr lang="hu-HU" altLang="hu-HU" sz="1800" b="0" dirty="0" smtClean="0"/>
          </a:p>
          <a:p>
            <a:pPr>
              <a:lnSpc>
                <a:spcPct val="107000"/>
              </a:lnSpc>
              <a:spcAft>
                <a:spcPts val="0"/>
              </a:spcAft>
              <a:buNone/>
            </a:pPr>
            <a:r>
              <a:rPr lang="en-US" altLang="hu-HU" sz="1800" b="0" dirty="0" smtClean="0"/>
              <a:t>(~ 100 nm)</a:t>
            </a:r>
            <a:endParaRPr lang="hu-HU" altLang="hu-HU" sz="1800" b="0" dirty="0" smtClean="0"/>
          </a:p>
          <a:p>
            <a:pPr>
              <a:lnSpc>
                <a:spcPct val="107000"/>
              </a:lnSpc>
              <a:spcAft>
                <a:spcPts val="0"/>
              </a:spcAft>
              <a:buNone/>
            </a:pPr>
            <a:endParaRPr lang="hu-HU" altLang="hu-HU" sz="100" b="0" dirty="0" smtClean="0"/>
          </a:p>
          <a:p>
            <a:pPr>
              <a:lnSpc>
                <a:spcPct val="107000"/>
              </a:lnSpc>
              <a:spcAft>
                <a:spcPts val="0"/>
              </a:spcAft>
              <a:buNone/>
            </a:pPr>
            <a:endParaRPr lang="en-US" altLang="hu-HU" sz="1800" dirty="0" smtClean="0"/>
          </a:p>
          <a:p>
            <a:pPr>
              <a:lnSpc>
                <a:spcPct val="107000"/>
              </a:lnSpc>
              <a:spcAft>
                <a:spcPts val="0"/>
              </a:spcAft>
              <a:buNone/>
            </a:pPr>
            <a:r>
              <a:rPr lang="en-US" altLang="hu-HU" sz="1800" dirty="0" smtClean="0"/>
              <a:t>z (</a:t>
            </a:r>
            <a:r>
              <a:rPr lang="en-US" altLang="hu-HU" sz="1800" dirty="0" err="1" smtClean="0"/>
              <a:t>axiális</a:t>
            </a:r>
            <a:r>
              <a:rPr lang="en-US" altLang="hu-HU" sz="1800" dirty="0" smtClean="0"/>
              <a:t>) </a:t>
            </a:r>
            <a:r>
              <a:rPr lang="en-US" altLang="hu-HU" sz="1800" dirty="0" err="1" smtClean="0"/>
              <a:t>felbontás</a:t>
            </a:r>
            <a:endParaRPr lang="hu-HU" altLang="hu-HU" sz="1800" b="0" dirty="0" smtClean="0"/>
          </a:p>
          <a:p>
            <a:pPr>
              <a:lnSpc>
                <a:spcPct val="107000"/>
              </a:lnSpc>
              <a:spcAft>
                <a:spcPts val="0"/>
              </a:spcAft>
              <a:buNone/>
            </a:pPr>
            <a:r>
              <a:rPr lang="en-US" altLang="hu-HU" sz="1800" b="0" dirty="0"/>
              <a:t>(~ </a:t>
            </a:r>
            <a:r>
              <a:rPr lang="en-US" altLang="hu-HU" sz="1800" b="0" dirty="0" smtClean="0"/>
              <a:t>500 nm)</a:t>
            </a:r>
          </a:p>
          <a:p>
            <a:pPr>
              <a:lnSpc>
                <a:spcPct val="107000"/>
              </a:lnSpc>
              <a:spcAft>
                <a:spcPts val="0"/>
              </a:spcAft>
              <a:buNone/>
            </a:pPr>
            <a:endParaRPr lang="hu-HU" altLang="hu-HU" sz="1800" b="0" dirty="0" smtClean="0"/>
          </a:p>
          <a:p>
            <a:pPr>
              <a:lnSpc>
                <a:spcPct val="107000"/>
              </a:lnSpc>
              <a:spcAft>
                <a:spcPts val="0"/>
              </a:spcAft>
              <a:buNone/>
            </a:pPr>
            <a:endParaRPr lang="hu-HU" altLang="hu-HU" sz="1800" b="0" dirty="0" smtClean="0"/>
          </a:p>
          <a:p>
            <a:pPr>
              <a:lnSpc>
                <a:spcPct val="107000"/>
              </a:lnSpc>
              <a:spcAft>
                <a:spcPts val="0"/>
              </a:spcAft>
              <a:buNone/>
            </a:pPr>
            <a:endParaRPr lang="hu-HU" altLang="hu-HU" sz="1800" b="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églalap 4"/>
              <p:cNvSpPr/>
              <p:nvPr/>
            </p:nvSpPr>
            <p:spPr>
              <a:xfrm>
                <a:off x="2843808" y="1700808"/>
                <a:ext cx="291035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hu-HU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=0.8 </m:t>
                      </m:r>
                      <m:f>
                        <m:fPr>
                          <m:type m:val="lin"/>
                          <m:ctrlPr>
                            <a:rPr lang="hu-H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d>
                            <m:dPr>
                              <m:ctrlPr>
                                <a:rPr lang="hu-H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hu-H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𝑁𝐴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hu-HU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églalap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1700808"/>
                <a:ext cx="2910352" cy="400110"/>
              </a:xfrm>
              <a:prstGeom prst="rect">
                <a:avLst/>
              </a:prstGeom>
              <a:blipFill>
                <a:blip r:embed="rId3"/>
                <a:stretch>
                  <a:fillRect t="-113636" b="-180303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églalap 6"/>
              <p:cNvSpPr/>
              <p:nvPr/>
            </p:nvSpPr>
            <p:spPr>
              <a:xfrm>
                <a:off x="3113980" y="2924944"/>
                <a:ext cx="23700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hu-HU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=1.4 </m:t>
                      </m:r>
                      <m:r>
                        <a:rPr lang="hu-H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hu-HU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type m:val="lin"/>
                          <m:ctrlPr>
                            <a:rPr lang="hu-H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hu-H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hu-H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𝑁𝐴</m:t>
                                  </m:r>
                                </m:e>
                              </m:d>
                            </m:e>
                            <m:sup>
                              <m:r>
                                <a:rPr lang="hu-HU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églalap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3980" y="2924944"/>
                <a:ext cx="2370008" cy="400110"/>
              </a:xfrm>
              <a:prstGeom prst="rect">
                <a:avLst/>
              </a:prstGeom>
              <a:blipFill>
                <a:blip r:embed="rId4"/>
                <a:stretch>
                  <a:fillRect t="-115385" b="-184615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421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">
      <a:dk1>
        <a:srgbClr val="091531"/>
      </a:dk1>
      <a:lt1>
        <a:srgbClr val="FFFFFF"/>
      </a:lt1>
      <a:dk2>
        <a:srgbClr val="183883"/>
      </a:dk2>
      <a:lt2>
        <a:srgbClr val="808080"/>
      </a:lt2>
      <a:accent1>
        <a:srgbClr val="D4E3F7"/>
      </a:accent1>
      <a:accent2>
        <a:srgbClr val="0067AF"/>
      </a:accent2>
      <a:accent3>
        <a:srgbClr val="FFFFFF"/>
      </a:accent3>
      <a:accent4>
        <a:srgbClr val="061028"/>
      </a:accent4>
      <a:accent5>
        <a:srgbClr val="E6EFFA"/>
      </a:accent5>
      <a:accent6>
        <a:srgbClr val="005D9E"/>
      </a:accent6>
      <a:hlink>
        <a:srgbClr val="365B91"/>
      </a:hlink>
      <a:folHlink>
        <a:srgbClr val="0099AF"/>
      </a:folHlink>
    </a:clrScheme>
    <a:fontScheme name="Default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u-HU" sz="1000" b="1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u-HU" sz="1000" b="1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183883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132E6F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183883"/>
        </a:dk1>
        <a:lt1>
          <a:srgbClr val="FFFFFF"/>
        </a:lt1>
        <a:dk2>
          <a:srgbClr val="000000"/>
        </a:dk2>
        <a:lt2>
          <a:srgbClr val="808080"/>
        </a:lt2>
        <a:accent1>
          <a:srgbClr val="D4E3F7"/>
        </a:accent1>
        <a:accent2>
          <a:srgbClr val="333399"/>
        </a:accent2>
        <a:accent3>
          <a:srgbClr val="FFFFFF"/>
        </a:accent3>
        <a:accent4>
          <a:srgbClr val="132E6F"/>
        </a:accent4>
        <a:accent5>
          <a:srgbClr val="E6EFFA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183883"/>
        </a:dk1>
        <a:lt1>
          <a:srgbClr val="FFFFFF"/>
        </a:lt1>
        <a:dk2>
          <a:srgbClr val="183883"/>
        </a:dk2>
        <a:lt2>
          <a:srgbClr val="808080"/>
        </a:lt2>
        <a:accent1>
          <a:srgbClr val="D4E3F7"/>
        </a:accent1>
        <a:accent2>
          <a:srgbClr val="333399"/>
        </a:accent2>
        <a:accent3>
          <a:srgbClr val="FFFFFF"/>
        </a:accent3>
        <a:accent4>
          <a:srgbClr val="132E6F"/>
        </a:accent4>
        <a:accent5>
          <a:srgbClr val="E6EFFA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183883"/>
        </a:dk1>
        <a:lt1>
          <a:srgbClr val="FFFFFF"/>
        </a:lt1>
        <a:dk2>
          <a:srgbClr val="183883"/>
        </a:dk2>
        <a:lt2>
          <a:srgbClr val="808080"/>
        </a:lt2>
        <a:accent1>
          <a:srgbClr val="D4E3F7"/>
        </a:accent1>
        <a:accent2>
          <a:srgbClr val="0067AF"/>
        </a:accent2>
        <a:accent3>
          <a:srgbClr val="FFFFFF"/>
        </a:accent3>
        <a:accent4>
          <a:srgbClr val="132E6F"/>
        </a:accent4>
        <a:accent5>
          <a:srgbClr val="E6EFFA"/>
        </a:accent5>
        <a:accent6>
          <a:srgbClr val="005D9E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é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é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40931</TotalTime>
  <Words>429</Words>
  <Application>Microsoft Office PowerPoint</Application>
  <PresentationFormat>Diavetítés a képernyőre (4:3 oldalarány)</PresentationFormat>
  <Paragraphs>110</Paragraphs>
  <Slides>15</Slides>
  <Notes>14</Notes>
  <HiddenSlides>0</HiddenSlides>
  <MMClips>2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21" baseType="lpstr">
      <vt:lpstr>MS PGothic</vt:lpstr>
      <vt:lpstr>MS PGothic</vt:lpstr>
      <vt:lpstr>Arial</vt:lpstr>
      <vt:lpstr>Cambria Math</vt:lpstr>
      <vt:lpstr>Verdana</vt:lpstr>
      <vt:lpstr>Default Design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>PTE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Dr. Erostyák János  Pécsi Tudományegyetem Természettudományi Kar Fizikai Intézet, Kísérleti Fizika Tanszék</dc:title>
  <dc:creator>Erostyák János</dc:creator>
  <cp:lastModifiedBy>JTibor</cp:lastModifiedBy>
  <cp:revision>972</cp:revision>
  <dcterms:created xsi:type="dcterms:W3CDTF">2008-12-13T17:16:43Z</dcterms:created>
  <dcterms:modified xsi:type="dcterms:W3CDTF">2023-03-13T11:30:38Z</dcterms:modified>
</cp:coreProperties>
</file>